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6" r:id="rId3"/>
    <p:sldMasterId id="2147483711" r:id="rId4"/>
    <p:sldMasterId id="2147483737" r:id="rId5"/>
  </p:sldMasterIdLst>
  <p:notesMasterIdLst>
    <p:notesMasterId r:id="rId35"/>
  </p:notesMasterIdLst>
  <p:sldIdLst>
    <p:sldId id="284" r:id="rId6"/>
    <p:sldId id="480" r:id="rId7"/>
    <p:sldId id="682" r:id="rId8"/>
    <p:sldId id="609" r:id="rId9"/>
    <p:sldId id="262" r:id="rId10"/>
    <p:sldId id="360" r:id="rId11"/>
    <p:sldId id="259" r:id="rId12"/>
    <p:sldId id="621" r:id="rId13"/>
    <p:sldId id="683" r:id="rId14"/>
    <p:sldId id="622" r:id="rId15"/>
    <p:sldId id="684" r:id="rId16"/>
    <p:sldId id="685" r:id="rId17"/>
    <p:sldId id="686" r:id="rId18"/>
    <p:sldId id="627" r:id="rId19"/>
    <p:sldId id="687" r:id="rId20"/>
    <p:sldId id="666" r:id="rId21"/>
    <p:sldId id="689" r:id="rId22"/>
    <p:sldId id="632" r:id="rId23"/>
    <p:sldId id="688" r:id="rId24"/>
    <p:sldId id="691" r:id="rId25"/>
    <p:sldId id="692" r:id="rId26"/>
    <p:sldId id="693" r:id="rId27"/>
    <p:sldId id="694" r:id="rId28"/>
    <p:sldId id="667" r:id="rId29"/>
    <p:sldId id="695" r:id="rId30"/>
    <p:sldId id="696" r:id="rId31"/>
    <p:sldId id="697" r:id="rId32"/>
    <p:sldId id="698" r:id="rId33"/>
    <p:sldId id="699" r:id="rId34"/>
  </p:sldIdLst>
  <p:sldSz cx="12192000" cy="6858000"/>
  <p:notesSz cx="6858000" cy="9144000"/>
  <p:embeddedFontLst>
    <p:embeddedFont>
      <p:font typeface="Cambria" panose="02040503050406030204" pitchFamily="18" charset="0"/>
      <p:regular r:id="rId36"/>
      <p:bold r:id="rId37"/>
      <p:italic r:id="rId38"/>
      <p:boldItalic r:id="rId39"/>
    </p:embeddedFont>
    <p:embeddedFont>
      <p:font typeface="Corbel" panose="020B0503020204020204" pitchFamily="34" charset="0"/>
      <p:regular r:id="rId40"/>
      <p:bold r:id="rId41"/>
      <p:italic r:id="rId42"/>
      <p:boldItalic r:id="rId43"/>
    </p:embeddedFont>
    <p:embeddedFont>
      <p:font typeface="Meiryo" panose="020B0604030504040204" pitchFamily="34" charset="-128"/>
      <p:regular r:id="rId44"/>
      <p:bold r:id="rId45"/>
      <p:italic r:id="rId46"/>
      <p:boldItalic r:id="rId47"/>
    </p:embeddedFont>
    <p:embeddedFont>
      <p:font typeface="Noto Sans" panose="020B0502040504020204" pitchFamily="34" charset="0"/>
      <p:regular r:id="rId48"/>
      <p:bold r:id="rId49"/>
      <p:italic r:id="rId50"/>
      <p:boldItalic r:id="rId51"/>
    </p:embeddedFont>
    <p:embeddedFont>
      <p:font typeface="Quire Sans Pro Light" panose="020B0302040400020003" pitchFamily="34" charset="0"/>
      <p:regular r:id="rId52"/>
      <p:italic r:id="rId53"/>
    </p:embeddedFont>
    <p:embeddedFont>
      <p:font typeface="Tisa Offc Serif Pro" panose="02010504030101020102" pitchFamily="2" charset="0"/>
      <p:regular r:id="rId54"/>
      <p:bold r:id="rId55"/>
      <p:italic r:id="rId56"/>
      <p:boldItalic r:id="rId57"/>
    </p:embeddedFont>
    <p:embeddedFont>
      <p:font typeface="Univers Condensed Light" panose="020B0306020202040204" pitchFamily="34" charset="0"/>
      <p:regular r:id="rId58"/>
    </p:embeddedFont>
    <p:embeddedFont>
      <p:font typeface="Walbaum Display Light" panose="02070303090703020303" pitchFamily="18" charset="0"/>
      <p:regular r:id="rId59"/>
      <p:italic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ABC"/>
    <a:srgbClr val="DFDBFD"/>
    <a:srgbClr val="17A810"/>
    <a:srgbClr val="FAD9C2"/>
    <a:srgbClr val="FDDFFC"/>
    <a:srgbClr val="E9BDFF"/>
    <a:srgbClr val="FBB3F8"/>
    <a:srgbClr val="DBB2CB"/>
    <a:srgbClr val="3A1953"/>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varScale="1">
        <p:scale>
          <a:sx n="78" d="100"/>
          <a:sy n="78" d="100"/>
        </p:scale>
        <p:origin x="802"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41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F9892-4FA8-4E47-8751-DA9332AF5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7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22939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3.jpeg"/><Relationship Id="rId4" Type="http://schemas.microsoft.com/office/2007/relationships/hdphoto" Target="../media/hdphoto3.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4.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181414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8758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9033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07774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1440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202059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3727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71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7058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96846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10649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28437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4114242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681213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734703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871154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94621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3228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5430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947242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01901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326918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248770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093442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906464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308787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1144106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1229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50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cxnSp>
        <p:nvCxnSpPr>
          <p:cNvPr id="8" name="Straight Connector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anchor="b">
            <a:noAutofit/>
          </a:bodyPr>
          <a:lstStyle>
            <a:lvl1pPr algn="ctr">
              <a:defRPr sz="4400">
                <a:solidFill>
                  <a:schemeClr val="accent6"/>
                </a:solidFill>
              </a:defRPr>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a:noAutofit/>
          </a:bodyPr>
          <a:lstStyle>
            <a:lvl1pPr marL="0" indent="0" algn="ctr">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099626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8013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199" y="2078963"/>
            <a:ext cx="3435628" cy="4067492"/>
          </a:xfrm>
        </p:spPr>
        <p:txBody>
          <a:bodyPr>
            <a:normAutofit/>
          </a:bodyPr>
          <a:lstStyle>
            <a:lvl1pPr marL="457200" indent="-457200">
              <a:spcBef>
                <a:spcPts val="1000"/>
              </a:spcBef>
              <a:spcAft>
                <a:spcPts val="500"/>
              </a:spcAft>
              <a:buFont typeface="+mj-lt"/>
              <a:buAutoNum type="arabicPeriod"/>
              <a:defRPr sz="1800"/>
            </a:lvl1pPr>
            <a:lvl2pPr marL="914400" indent="-457200">
              <a:spcBef>
                <a:spcPts val="1000"/>
              </a:spcBef>
              <a:spcAft>
                <a:spcPts val="500"/>
              </a:spcAft>
              <a:buFont typeface="+mj-lt"/>
              <a:buAutoNum type="alphaLcPeriod"/>
              <a:defRPr sz="1800"/>
            </a:lvl2pPr>
            <a:lvl3pPr marL="1371600" indent="-457200">
              <a:spcBef>
                <a:spcPts val="1000"/>
              </a:spcBef>
              <a:spcAft>
                <a:spcPts val="500"/>
              </a:spcAft>
              <a:buFont typeface="+mj-lt"/>
              <a:buAutoNum type="arabicParenR"/>
              <a:defRPr sz="1800"/>
            </a:lvl3pPr>
            <a:lvl4pPr marL="1828800" indent="-457200">
              <a:spcBef>
                <a:spcPts val="1000"/>
              </a:spcBef>
              <a:spcAft>
                <a:spcPts val="500"/>
              </a:spcAft>
              <a:buFont typeface="+mj-lt"/>
              <a:buAutoNum type="alphaLcParenR"/>
              <a:defRPr sz="1800"/>
            </a:lvl4pPr>
            <a:lvl5pPr marL="2228850" indent="-457200">
              <a:spcBef>
                <a:spcPts val="1000"/>
              </a:spcBef>
              <a:spcAft>
                <a:spcPts val="500"/>
              </a:spcAft>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39" y="2087315"/>
            <a:ext cx="6007261" cy="4067492"/>
          </a:xfrm>
        </p:spPr>
        <p:txBody>
          <a:bodyPr>
            <a:normAutofit/>
          </a:bodyPr>
          <a:lstStyle>
            <a:lvl1pPr marL="0" indent="0">
              <a:spcBef>
                <a:spcPts val="1000"/>
              </a:spcBef>
              <a:spcAft>
                <a:spcPts val="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848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89904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C45A11E-9896-BD8B-8CC6-A79C124D89BC}"/>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86022B-53D6-6CE0-2093-873FC64A5D34}"/>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D4BD8F-684C-A145-3376-9E69B0E5BEE5}"/>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7C1DA9-2A25-EE21-085B-8857DC1AD722}"/>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236BB3-E567-A8A9-5EC2-BCEF79CFCF06}"/>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A87C9F-C765-C63C-951E-70721DDACDC3}"/>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425665-0C9C-3899-9DB9-ED05D91E26E6}"/>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125"/>
            <a:ext cx="10330405" cy="1325563"/>
          </a:xfrm>
        </p:spPr>
        <p:txBody>
          <a:bodyPr anchor="b"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137059"/>
            <a:ext cx="2816352" cy="3986246"/>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109014" y="2137059"/>
            <a:ext cx="7059592" cy="3986245"/>
          </a:xfrm>
        </p:spPr>
        <p:txBody>
          <a:bodyPr>
            <a:normAutofit/>
          </a:bodyPr>
          <a:lstStyle>
            <a:lvl1pPr marL="0" indent="0" algn="ctr">
              <a:buNone/>
              <a:defRPr lang="en-US" sz="2000" dirty="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877295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5" name="Content Placeholder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a:normAutofit/>
          </a:bodyPr>
          <a:lstStyle>
            <a:lvl1pPr marL="0" indent="0">
              <a:spcBef>
                <a:spcPts val="1000"/>
              </a:spcBef>
              <a:spcAft>
                <a:spcPts val="0"/>
              </a:spcAft>
              <a:buNone/>
              <a:defRPr sz="1800"/>
            </a:lvl1pPr>
            <a:lvl2pPr>
              <a:spcBef>
                <a:spcPts val="1000"/>
              </a:spcBef>
              <a:spcAft>
                <a:spcPts val="500"/>
              </a:spcAft>
              <a:defRPr sz="1800"/>
            </a:lvl2pPr>
            <a:lvl3pPr>
              <a:spcBef>
                <a:spcPts val="1000"/>
              </a:spcBef>
              <a:spcAft>
                <a:spcPts val="500"/>
              </a:spcAft>
              <a:defRPr sz="1800"/>
            </a:lvl3pPr>
            <a:lvl4pPr>
              <a:spcBef>
                <a:spcPts val="1000"/>
              </a:spcBef>
              <a:spcAft>
                <a:spcPts val="500"/>
              </a:spcAft>
              <a:defRPr sz="1800"/>
            </a:lvl4pPr>
            <a:lvl5pPr>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36264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588714-FE55-FCEF-78C2-2A4D11ECD7FD}"/>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F6BF02-4CD8-261B-BE58-05677EB947E9}"/>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AF1F17-7A1F-BCA2-15C0-417928B4E78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0ADE0B-D150-E72B-EE9A-E5EFDBC6F01E}"/>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BCDD5A-A3C4-DF4F-74AD-CAF0F465BDA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430AE4-C878-DFAB-EDA5-36B97176DE7A}"/>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1487B2-0348-2FFC-03FB-6508B6FD36B3}"/>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2125262"/>
            <a:ext cx="10515600" cy="3675944"/>
          </a:xfrm>
        </p:spPr>
        <p:txBody>
          <a:bodyPr>
            <a:normAutofit/>
          </a:bodyPr>
          <a:lstStyle>
            <a:lvl1pPr marL="0" indent="0" algn="ctr">
              <a:buNone/>
              <a:defRPr sz="2000"/>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144632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699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324426594"/>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12918452"/>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202587144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29915623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9420952"/>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91508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443940435"/>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18481787"/>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36191972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38464767"/>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9579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7030263"/>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810110182"/>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76876972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86988332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8880164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206762268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29461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6867413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Chart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hasCustomPrompt="1"/>
          </p:nvPr>
        </p:nvSpPr>
        <p:spPr>
          <a:xfrm>
            <a:off x="681038" y="442913"/>
            <a:ext cx="10829923" cy="1344612"/>
          </a:xfrm>
        </p:spPr>
        <p:txBody>
          <a:bodyPr anchor="b"/>
          <a:lstStyle>
            <a:lvl1pPr>
              <a:lnSpc>
                <a:spcPct val="100000"/>
              </a:lnSpc>
              <a:defRPr spc="0">
                <a:solidFill>
                  <a:schemeClr val="tx1">
                    <a:lumMod val="75000"/>
                    <a:lumOff val="25000"/>
                  </a:schemeClr>
                </a:solidFill>
              </a:defRPr>
            </a:lvl1pPr>
          </a:lstStyle>
          <a:p>
            <a:r>
              <a:rPr lang="en-US" sz="3200" dirty="0">
                <a:solidFill>
                  <a:schemeClr val="tx1">
                    <a:lumMod val="75000"/>
                    <a:lumOff val="25000"/>
                  </a:schemeClr>
                </a:solidFill>
              </a:rPr>
              <a:t>Click to add title</a:t>
            </a:r>
            <a:endParaRPr lang="en-US" dirty="0"/>
          </a:p>
        </p:txBody>
      </p:sp>
      <p:sp>
        <p:nvSpPr>
          <p:cNvPr id="2" name="Content Placeholder 2">
            <a:extLst>
              <a:ext uri="{FF2B5EF4-FFF2-40B4-BE49-F238E27FC236}">
                <a16:creationId xmlns:a16="http://schemas.microsoft.com/office/drawing/2014/main" id="{7361F1FA-3EF1-7343-5C8E-028D0C938955}"/>
              </a:ext>
            </a:extLst>
          </p:cNvPr>
          <p:cNvSpPr>
            <a:spLocks noGrp="1"/>
          </p:cNvSpPr>
          <p:nvPr>
            <p:ph sz="quarter" idx="15" hasCustomPrompt="1"/>
          </p:nvPr>
        </p:nvSpPr>
        <p:spPr>
          <a:xfrm>
            <a:off x="681038" y="2107096"/>
            <a:ext cx="10829923" cy="2846567"/>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bIns="365760" anchor="b" anchorCtr="0">
            <a:noAutofit/>
          </a:bodyPr>
          <a:lstStyle>
            <a:lvl1pPr algn="ctr">
              <a:defRPr sz="1600"/>
            </a:lvl1pPr>
          </a:lstStyle>
          <a:p>
            <a:r>
              <a:rPr lang="en-US"/>
              <a:t>Click icon to add picture</a:t>
            </a:r>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Date Placeholder 3">
            <a:extLst>
              <a:ext uri="{FF2B5EF4-FFF2-40B4-BE49-F238E27FC236}">
                <a16:creationId xmlns:a16="http://schemas.microsoft.com/office/drawing/2014/main" id="{ABBE0BC0-8CFF-9006-BCE2-B27555C801A0}"/>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 name="Footer Placeholder 4">
            <a:extLst>
              <a:ext uri="{FF2B5EF4-FFF2-40B4-BE49-F238E27FC236}">
                <a16:creationId xmlns:a16="http://schemas.microsoft.com/office/drawing/2014/main" id="{B4067B64-9834-4793-C74A-9E224E269BB5}"/>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6" name="Slide Number Placeholder 5">
            <a:extLst>
              <a:ext uri="{FF2B5EF4-FFF2-40B4-BE49-F238E27FC236}">
                <a16:creationId xmlns:a16="http://schemas.microsoft.com/office/drawing/2014/main" id="{A1FD2662-F042-E765-3EFC-8E764577E950}"/>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3551349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Content and Tabl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086099" cy="3742764"/>
          </a:xfrm>
        </p:spPr>
        <p:txBody>
          <a:bodyPr>
            <a:normAutofit/>
          </a:bodyPr>
          <a:lstStyle>
            <a:lvl1pPr marL="0" indent="0">
              <a:buFont typeface="Arial" panose="020B0604020202020204" pitchFamily="34" charset="0"/>
              <a:buNone/>
              <a:defRPr sz="1800"/>
            </a:lvl1pPr>
            <a:lvl2pPr marL="0" indent="0">
              <a:buFont typeface="Arial" panose="020B0604020202020204" pitchFamily="34" charset="0"/>
              <a:buNone/>
              <a:defRPr sz="1800"/>
            </a:lvl2pPr>
            <a:lvl3pPr marL="1200150" indent="-285750">
              <a:buFont typeface="Meiryo" panose="020B0604030504040204" pitchFamily="34" charset="-128"/>
              <a:buChar char="–"/>
              <a:defRPr sz="1800"/>
            </a:lvl3pPr>
            <a:lvl4pPr marL="1657350" indent="-285750">
              <a:buFont typeface="Meiryo" panose="020B0604030504040204" pitchFamily="34" charset="-128"/>
              <a:buChar char="–"/>
              <a:defRPr sz="1800"/>
            </a:lvl4pPr>
            <a:lvl5pPr marL="211455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CC9E1D9A-7E48-B202-63B7-B1F7E5741F28}"/>
              </a:ext>
            </a:extLst>
          </p:cNvPr>
          <p:cNvSpPr>
            <a:spLocks noGrp="1"/>
          </p:cNvSpPr>
          <p:nvPr>
            <p:ph type="tbl" sz="quarter" idx="16" hasCustomPrompt="1"/>
          </p:nvPr>
        </p:nvSpPr>
        <p:spPr>
          <a:xfrm>
            <a:off x="4259581" y="2652713"/>
            <a:ext cx="7228258" cy="3381421"/>
          </a:xfrm>
        </p:spPr>
        <p:txBody>
          <a:bodyPr/>
          <a:lstStyle>
            <a:lvl1pPr>
              <a:defRPr/>
            </a:lvl1pPr>
          </a:lstStyle>
          <a:p>
            <a:r>
              <a:rPr lang="en-US" dirty="0"/>
              <a:t>Click icon to insert table</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Date Placeholder 3">
            <a:extLst>
              <a:ext uri="{FF2B5EF4-FFF2-40B4-BE49-F238E27FC236}">
                <a16:creationId xmlns:a16="http://schemas.microsoft.com/office/drawing/2014/main" id="{74694E80-5B95-215C-4CA1-E509E9C84F23}"/>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4" name="Footer Placeholder 4">
            <a:extLst>
              <a:ext uri="{FF2B5EF4-FFF2-40B4-BE49-F238E27FC236}">
                <a16:creationId xmlns:a16="http://schemas.microsoft.com/office/drawing/2014/main" id="{68C5CB4D-310E-C226-BEED-15BC3F044A3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55" name="Slide Number Placeholder 5">
            <a:extLst>
              <a:ext uri="{FF2B5EF4-FFF2-40B4-BE49-F238E27FC236}">
                <a16:creationId xmlns:a16="http://schemas.microsoft.com/office/drawing/2014/main" id="{44BAF0CA-BC3C-AD99-5851-4C29606C5F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05546559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38529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25F2974-09FA-985C-0646-9F3EF933F2CD}"/>
              </a:ext>
            </a:extLst>
          </p:cNvPr>
          <p:cNvSpPr>
            <a:spLocks noGrp="1"/>
          </p:cNvSpPr>
          <p:nvPr>
            <p:ph type="title" hasCustomPrompt="1"/>
          </p:nvPr>
        </p:nvSpPr>
        <p:spPr>
          <a:xfrm>
            <a:off x="681038" y="442220"/>
            <a:ext cx="10829924"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5" name="Table Placeholder 14">
            <a:extLst>
              <a:ext uri="{FF2B5EF4-FFF2-40B4-BE49-F238E27FC236}">
                <a16:creationId xmlns:a16="http://schemas.microsoft.com/office/drawing/2014/main" id="{741D46E7-9AFE-C7AA-C554-297F06FC5CB4}"/>
              </a:ext>
            </a:extLst>
          </p:cNvPr>
          <p:cNvSpPr>
            <a:spLocks noGrp="1"/>
          </p:cNvSpPr>
          <p:nvPr>
            <p:ph type="tbl" sz="quarter" idx="10" hasCustomPrompt="1"/>
          </p:nvPr>
        </p:nvSpPr>
        <p:spPr>
          <a:xfrm>
            <a:off x="681038" y="2409826"/>
            <a:ext cx="10829926" cy="3652842"/>
          </a:xfrm>
        </p:spPr>
        <p:txBody>
          <a:bodyPr/>
          <a:lstStyle>
            <a:lvl1pPr>
              <a:defRPr/>
            </a:lvl1pPr>
          </a:lstStyle>
          <a:p>
            <a:r>
              <a:rPr lang="en-US" dirty="0"/>
              <a:t>Click icon to insert table</a:t>
            </a:r>
          </a:p>
        </p:txBody>
      </p:sp>
      <p:sp>
        <p:nvSpPr>
          <p:cNvPr id="10" name="Date Placeholder 3">
            <a:extLst>
              <a:ext uri="{FF2B5EF4-FFF2-40B4-BE49-F238E27FC236}">
                <a16:creationId xmlns:a16="http://schemas.microsoft.com/office/drawing/2014/main" id="{C325C0E4-3B69-C16C-62E7-8C67C7CE9A81}"/>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1" name="Footer Placeholder 4">
            <a:extLst>
              <a:ext uri="{FF2B5EF4-FFF2-40B4-BE49-F238E27FC236}">
                <a16:creationId xmlns:a16="http://schemas.microsoft.com/office/drawing/2014/main" id="{45F59AE3-BC6C-DBED-13C0-4BF24DD43F21}"/>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2" name="Slide Number Placeholder 5">
            <a:extLst>
              <a:ext uri="{FF2B5EF4-FFF2-40B4-BE49-F238E27FC236}">
                <a16:creationId xmlns:a16="http://schemas.microsoft.com/office/drawing/2014/main" id="{02AF48DB-CAED-D72A-BF65-6F85D572B6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2716170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715981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017604820"/>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vi-VN" altLang="vi-VN">
                <a:latin typeface="Noto Sans"/>
                <a:ea typeface="Noto Sans"/>
              </a:rPr>
              <a:t>Bấm vào đây để chỉnh sửa kiểu tiêu đề chính</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172676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idx="1"/>
          </p:nvPr>
        </p:nvSpPr>
        <p:spPr/>
        <p:txBody>
          <a:bodyPr>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239190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vi-VN" altLang="vi-VN">
                <a:latin typeface="Noto Sans"/>
                <a:ea typeface="Noto Sans"/>
              </a:rPr>
              <a:t>Bấm vào đây để chỉnh</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kiểu văn bản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36610465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39388118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7" name="日期占位符 6"/>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11214881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日期占位符 2"/>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9714904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987097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82431213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6598970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竖排文字占位符 2"/>
          <p:cNvSpPr>
            <a:spLocks noGrp="1"/>
          </p:cNvSpPr>
          <p:nvPr>
            <p:ph type="body" orient="vert" idx="1"/>
          </p:nvPr>
        </p:nvSpPr>
        <p:spPr/>
        <p:txBody>
          <a:bodyPr vert="vert">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52494730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vi-VN" altLang="vi-VN" sz="4200">
                <a:latin typeface="Noto Sans"/>
                <a:ea typeface="Noto Sans"/>
              </a:rPr>
              <a:t>Bấm vào đây để chỉnh sửa kiểu tiêu đề</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8132923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2558964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2/14/2025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2272667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92488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44933888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455408-E7DB-3F20-8F07-22294D88AC47}"/>
              </a:ext>
            </a:extLst>
          </p:cNvPr>
          <p:cNvSpPr>
            <a:spLocks noGrp="1"/>
          </p:cNvSpPr>
          <p:nvPr>
            <p:ph type="pic" sz="quarter" idx="13"/>
          </p:nvPr>
        </p:nvSpPr>
        <p:spPr/>
        <p:txBody>
          <a:bodyPr/>
          <a:lstStyle/>
          <a:p>
            <a:endParaRPr lang="en-US"/>
          </a:p>
        </p:txBody>
      </p:sp>
      <p:pic>
        <p:nvPicPr>
          <p:cNvPr id="1026" name="Picture 2" descr="Xu hướng nghề nghiệp tương lai cho ứng viên, bạn đã biết chưa?">
            <a:extLst>
              <a:ext uri="{FF2B5EF4-FFF2-40B4-BE49-F238E27FC236}">
                <a16:creationId xmlns:a16="http://schemas.microsoft.com/office/drawing/2014/main" id="{A784B4B6-2105-2AEF-A762-A169F3372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52" y="1146638"/>
            <a:ext cx="456263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D629631-A3B6-E46D-655F-E2C7463D208E}"/>
              </a:ext>
            </a:extLst>
          </p:cNvPr>
          <p:cNvPicPr>
            <a:picLocks noChangeAspect="1"/>
          </p:cNvPicPr>
          <p:nvPr/>
        </p:nvPicPr>
        <p:blipFill>
          <a:blip r:embed="rId3"/>
          <a:stretch>
            <a:fillRect/>
          </a:stretch>
        </p:blipFill>
        <p:spPr>
          <a:xfrm>
            <a:off x="6513774" y="1146638"/>
            <a:ext cx="3901778" cy="1255885"/>
          </a:xfrm>
          <a:prstGeom prst="rect">
            <a:avLst/>
          </a:prstGeom>
        </p:spPr>
      </p:pic>
      <p:sp>
        <p:nvSpPr>
          <p:cNvPr id="12" name="Title 3">
            <a:extLst>
              <a:ext uri="{FF2B5EF4-FFF2-40B4-BE49-F238E27FC236}">
                <a16:creationId xmlns:a16="http://schemas.microsoft.com/office/drawing/2014/main" id="{097BBD76-1C50-1A60-F474-15760189E412}"/>
              </a:ext>
            </a:extLst>
          </p:cNvPr>
          <p:cNvSpPr>
            <a:spLocks noGrp="1"/>
          </p:cNvSpPr>
          <p:nvPr>
            <p:ph type="ctrTitle"/>
          </p:nvPr>
        </p:nvSpPr>
        <p:spPr>
          <a:xfrm>
            <a:off x="6096000" y="3176963"/>
            <a:ext cx="4881659" cy="2286000"/>
          </a:xfrm>
          <a:noFill/>
        </p:spPr>
        <p:txBody>
          <a:bodyPr>
            <a:noAutofit/>
          </a:bodyPr>
          <a:lstStyle/>
          <a:p>
            <a:pPr algn="ctr">
              <a:lnSpc>
                <a:spcPct val="150000"/>
              </a:lnSpc>
            </a:pPr>
            <a:r>
              <a:rPr lang="vi-VN">
                <a:solidFill>
                  <a:srgbClr val="C00000"/>
                </a:solidFill>
                <a:effectLst>
                  <a:outerShdw blurRad="38100" dist="38100" dir="2700000" algn="tl">
                    <a:srgbClr val="000000">
                      <a:alpha val="43137"/>
                    </a:srgbClr>
                  </a:outerShdw>
                </a:effectLst>
              </a:rPr>
              <a:t>XU HƯỚNG PHÁT TRIỂN NGHỀ NGHIỆP VÀ THỊ TRƯỜNG LAO ĐỘNG</a:t>
            </a:r>
            <a:endParaRPr lang="en-US"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92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857304" y="173320"/>
            <a:ext cx="10920713" cy="1066045"/>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1F0ABC"/>
                </a:solidFill>
                <a:latin typeface="Times New Roman" pitchFamily="18" charset="0"/>
                <a:cs typeface="Times New Roman" pitchFamily="18" charset="0"/>
              </a:rPr>
              <a:t>Các căn cứ xác định xu hướng phát triển nghề nghiệp trong xã hội hiện đại</a:t>
            </a:r>
            <a:endParaRPr lang="en-US" sz="3000" b="1" dirty="0">
              <a:solidFill>
                <a:srgbClr val="1F0ABC"/>
              </a:solidFill>
              <a:latin typeface="Times New Roman" pitchFamily="18" charset="0"/>
              <a:cs typeface="Times New Roman" pitchFamily="18" charset="0"/>
            </a:endParaRPr>
          </a:p>
        </p:txBody>
      </p:sp>
      <p:sp>
        <p:nvSpPr>
          <p:cNvPr id="8" name="Rectangle 7"/>
          <p:cNvSpPr/>
          <p:nvPr/>
        </p:nvSpPr>
        <p:spPr>
          <a:xfrm>
            <a:off x="1468471" y="1581792"/>
            <a:ext cx="9242534" cy="477054"/>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Cơ hội nghề nghiệp ở các trình độ đào tạo.</a:t>
            </a:r>
          </a:p>
        </p:txBody>
      </p:sp>
      <p:sp>
        <p:nvSpPr>
          <p:cNvPr id="9" name="Rectangle 8"/>
          <p:cNvSpPr/>
          <p:nvPr/>
        </p:nvSpPr>
        <p:spPr>
          <a:xfrm>
            <a:off x="1474121" y="2377463"/>
            <a:ext cx="10510097" cy="477054"/>
          </a:xfrm>
          <a:prstGeom prst="rect">
            <a:avLst/>
          </a:prstGeom>
          <a:noFill/>
        </p:spPr>
        <p:txBody>
          <a:bodyPr wrap="square">
            <a:spAutoFit/>
          </a:bodyPr>
          <a:lstStyle/>
          <a:p>
            <a:r>
              <a:rPr lang="vi-VN" sz="2400" b="1">
                <a:solidFill>
                  <a:srgbClr val="002060"/>
                </a:solidFill>
                <a:latin typeface="Cambria" pitchFamily="18" charset="0"/>
                <a:cs typeface="Times New Roman" pitchFamily="18" charset="0"/>
              </a:rPr>
              <a:t>Dự báo nguồn nhân lực do các đơn vị uy tín cung cấp.</a:t>
            </a:r>
          </a:p>
        </p:txBody>
      </p:sp>
      <p:sp>
        <p:nvSpPr>
          <p:cNvPr id="10" name="Rectangle 9"/>
          <p:cNvSpPr/>
          <p:nvPr/>
        </p:nvSpPr>
        <p:spPr>
          <a:xfrm>
            <a:off x="1493419" y="3213777"/>
            <a:ext cx="10488773" cy="477054"/>
          </a:xfrm>
          <a:prstGeom prst="rect">
            <a:avLst/>
          </a:prstGeom>
          <a:noFill/>
        </p:spPr>
        <p:txBody>
          <a:bodyPr wrap="square">
            <a:spAutoFit/>
          </a:bodyPr>
          <a:lstStyle/>
          <a:p>
            <a:r>
              <a:rPr lang="vi-VN" sz="2400" b="1">
                <a:solidFill>
                  <a:srgbClr val="002060"/>
                </a:solidFill>
                <a:latin typeface="Cambria" pitchFamily="18" charset="0"/>
                <a:cs typeface="Times New Roman" pitchFamily="18" charset="0"/>
              </a:rPr>
              <a:t>Nhu cầu nhân lực tại các địa phương.</a:t>
            </a:r>
          </a:p>
        </p:txBody>
      </p:sp>
      <p:sp>
        <p:nvSpPr>
          <p:cNvPr id="11" name="Rectangle 10"/>
          <p:cNvSpPr/>
          <p:nvPr/>
        </p:nvSpPr>
        <p:spPr>
          <a:xfrm>
            <a:off x="1464296" y="4024057"/>
            <a:ext cx="9242534" cy="461665"/>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Cơ hội nghề nghiệp qua định hướng kinh tế vĩ mô.</a:t>
            </a:r>
          </a:p>
        </p:txBody>
      </p:sp>
      <p:sp>
        <p:nvSpPr>
          <p:cNvPr id="12" name="Rectangle 11"/>
          <p:cNvSpPr/>
          <p:nvPr/>
        </p:nvSpPr>
        <p:spPr>
          <a:xfrm>
            <a:off x="1460475" y="4794685"/>
            <a:ext cx="9242534" cy="461665"/>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Cơ hội nghề nghiệp dựa trên sự thay đổi nền kinh tế, xã hội.</a:t>
            </a:r>
            <a:endParaRPr lang="vi-VN" sz="2400" b="1" dirty="0">
              <a:solidFill>
                <a:srgbClr val="002060"/>
              </a:solidFill>
              <a:latin typeface="Cambria" pitchFamily="18" charset="0"/>
              <a:cs typeface="Times New Roman" pitchFamily="18" charset="0"/>
            </a:endParaRPr>
          </a:p>
        </p:txBody>
      </p:sp>
      <p:sp>
        <p:nvSpPr>
          <p:cNvPr id="13" name="Sun 12"/>
          <p:cNvSpPr/>
          <p:nvPr/>
        </p:nvSpPr>
        <p:spPr>
          <a:xfrm>
            <a:off x="849344" y="1581792"/>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4" name="Sun 13"/>
          <p:cNvSpPr/>
          <p:nvPr/>
        </p:nvSpPr>
        <p:spPr>
          <a:xfrm>
            <a:off x="849344" y="2364475"/>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5" name="Sun 14"/>
          <p:cNvSpPr/>
          <p:nvPr/>
        </p:nvSpPr>
        <p:spPr>
          <a:xfrm>
            <a:off x="849344" y="3181772"/>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6" name="Sun 15"/>
          <p:cNvSpPr/>
          <p:nvPr/>
        </p:nvSpPr>
        <p:spPr>
          <a:xfrm>
            <a:off x="849344" y="4010595"/>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7" name="Sun 16"/>
          <p:cNvSpPr/>
          <p:nvPr/>
        </p:nvSpPr>
        <p:spPr>
          <a:xfrm>
            <a:off x="833901" y="4740093"/>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8" name="Rectangle 17"/>
          <p:cNvSpPr/>
          <p:nvPr/>
        </p:nvSpPr>
        <p:spPr>
          <a:xfrm>
            <a:off x="1435268" y="5616285"/>
            <a:ext cx="9242534" cy="461665"/>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Mức độ hiểu biết của người dân về nghành nghề nhất định</a:t>
            </a:r>
            <a:endParaRPr lang="vi-VN" sz="2400" b="1" dirty="0">
              <a:solidFill>
                <a:srgbClr val="002060"/>
              </a:solidFill>
              <a:latin typeface="Cambria" pitchFamily="18" charset="0"/>
              <a:cs typeface="Times New Roman" pitchFamily="18" charset="0"/>
            </a:endParaRPr>
          </a:p>
        </p:txBody>
      </p:sp>
      <p:sp>
        <p:nvSpPr>
          <p:cNvPr id="19" name="Sun 18"/>
          <p:cNvSpPr/>
          <p:nvPr/>
        </p:nvSpPr>
        <p:spPr>
          <a:xfrm>
            <a:off x="849344" y="5602823"/>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pic>
        <p:nvPicPr>
          <p:cNvPr id="3074" name="Picture 2">
            <a:extLst>
              <a:ext uri="{FF2B5EF4-FFF2-40B4-BE49-F238E27FC236}">
                <a16:creationId xmlns:a16="http://schemas.microsoft.com/office/drawing/2014/main" id="{05898915-4B89-1AD9-3F9A-48752D08B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567" y="1548328"/>
            <a:ext cx="4062786" cy="347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6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2: Chỉ ra những xu hướng phát triển nghề nghiệp trong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xã hội hiện đại mà em và các bạn quan tâm</a:t>
              </a:r>
              <a:endParaRPr lang="en-US" sz="2500" b="1" dirty="0">
                <a:solidFill>
                  <a:schemeClr val="bg1"/>
                </a:solidFill>
                <a:latin typeface="Cambria" pitchFamily="18" charset="0"/>
                <a:cs typeface="Arial" panose="020B0604020202020204" pitchFamily="34" charset="0"/>
              </a:endParaRPr>
            </a:p>
          </p:txBody>
        </p:sp>
      </p:grpSp>
      <p:sp>
        <p:nvSpPr>
          <p:cNvPr id="10" name="Rectangle 9">
            <a:extLst>
              <a:ext uri="{FF2B5EF4-FFF2-40B4-BE49-F238E27FC236}">
                <a16:creationId xmlns:a16="http://schemas.microsoft.com/office/drawing/2014/main" id="{BED8C6A7-9C1E-57E6-A860-1D769A681960}"/>
              </a:ext>
            </a:extLst>
          </p:cNvPr>
          <p:cNvSpPr/>
          <p:nvPr/>
        </p:nvSpPr>
        <p:spPr>
          <a:xfrm>
            <a:off x="1485967" y="1387490"/>
            <a:ext cx="7979045" cy="152667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ea typeface="SimSun" pitchFamily="2" charset="-122"/>
              <a:cs typeface="Times New Roman" pitchFamily="18" charset="0"/>
            </a:endParaRPr>
          </a:p>
        </p:txBody>
      </p:sp>
      <p:sp>
        <p:nvSpPr>
          <p:cNvPr id="11" name="Diamond 10">
            <a:extLst>
              <a:ext uri="{FF2B5EF4-FFF2-40B4-BE49-F238E27FC236}">
                <a16:creationId xmlns:a16="http://schemas.microsoft.com/office/drawing/2014/main" id="{2BAE6E11-08EC-11C1-D432-F904804A560B}"/>
              </a:ext>
            </a:extLst>
          </p:cNvPr>
          <p:cNvSpPr/>
          <p:nvPr/>
        </p:nvSpPr>
        <p:spPr>
          <a:xfrm>
            <a:off x="947138" y="1387489"/>
            <a:ext cx="1077660" cy="1526671"/>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lumMod val="95000"/>
                    <a:lumOff val="5000"/>
                  </a:schemeClr>
                </a:solidFill>
                <a:latin typeface="Cambria" pitchFamily="18" charset="0"/>
                <a:cs typeface="Times New Roman" pitchFamily="18" charset="0"/>
              </a:rPr>
              <a:t>1</a:t>
            </a:r>
          </a:p>
        </p:txBody>
      </p:sp>
      <p:sp>
        <p:nvSpPr>
          <p:cNvPr id="13" name="Rectangle 12">
            <a:extLst>
              <a:ext uri="{FF2B5EF4-FFF2-40B4-BE49-F238E27FC236}">
                <a16:creationId xmlns:a16="http://schemas.microsoft.com/office/drawing/2014/main" id="{BE79EFB2-097C-E9AF-F790-934EDE90B313}"/>
              </a:ext>
            </a:extLst>
          </p:cNvPr>
          <p:cNvSpPr/>
          <p:nvPr/>
        </p:nvSpPr>
        <p:spPr>
          <a:xfrm>
            <a:off x="2185705" y="1626107"/>
            <a:ext cx="6824879" cy="892552"/>
          </a:xfrm>
          <a:prstGeom prst="rect">
            <a:avLst/>
          </a:prstGeom>
        </p:spPr>
        <p:txBody>
          <a:bodyPr wrap="square">
            <a:spAutoFit/>
          </a:bodyPr>
          <a:lstStyle/>
          <a:p>
            <a:pPr algn="ctr"/>
            <a:r>
              <a:rPr lang="vi-VN" sz="2600" b="1">
                <a:solidFill>
                  <a:srgbClr val="002060"/>
                </a:solidFill>
                <a:latin typeface="Cambria" pitchFamily="18" charset="0"/>
                <a:ea typeface="SimSun" pitchFamily="2" charset="-122"/>
                <a:cs typeface="Calibri" pitchFamily="34" charset="0"/>
              </a:rPr>
              <a:t>Mỗi </a:t>
            </a:r>
            <a:r>
              <a:rPr lang="en-US" sz="2600" b="1">
                <a:solidFill>
                  <a:srgbClr val="002060"/>
                </a:solidFill>
                <a:latin typeface="Cambria" pitchFamily="18" charset="0"/>
                <a:ea typeface="SimSun" pitchFamily="2" charset="-122"/>
                <a:cs typeface="Calibri" pitchFamily="34" charset="0"/>
              </a:rPr>
              <a:t>HS </a:t>
            </a:r>
            <a:r>
              <a:rPr lang="vi-VN" sz="2600" b="1">
                <a:solidFill>
                  <a:srgbClr val="002060"/>
                </a:solidFill>
                <a:latin typeface="Cambria" pitchFamily="18" charset="0"/>
                <a:ea typeface="SimSun" pitchFamily="2" charset="-122"/>
                <a:cs typeface="Calibri" pitchFamily="34" charset="0"/>
              </a:rPr>
              <a:t>viết ra một xu hướng (tên nghề) mà em đang quan tâm. </a:t>
            </a:r>
            <a:endParaRPr lang="en-US" sz="2600" b="1" i="1" dirty="0">
              <a:solidFill>
                <a:srgbClr val="002060"/>
              </a:solidFill>
              <a:latin typeface="Cambria" pitchFamily="18" charset="0"/>
              <a:ea typeface="SimSun" pitchFamily="2" charset="-122"/>
              <a:cs typeface="Calibri" pitchFamily="34" charset="0"/>
            </a:endParaRPr>
          </a:p>
        </p:txBody>
      </p:sp>
      <p:sp>
        <p:nvSpPr>
          <p:cNvPr id="14" name="Rectangle 13">
            <a:extLst>
              <a:ext uri="{FF2B5EF4-FFF2-40B4-BE49-F238E27FC236}">
                <a16:creationId xmlns:a16="http://schemas.microsoft.com/office/drawing/2014/main" id="{AC51213B-87C6-C8B8-488F-84202D58D1B3}"/>
              </a:ext>
            </a:extLst>
          </p:cNvPr>
          <p:cNvSpPr/>
          <p:nvPr/>
        </p:nvSpPr>
        <p:spPr>
          <a:xfrm>
            <a:off x="2980784" y="3867572"/>
            <a:ext cx="7979045" cy="152667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ea typeface="SimSun" pitchFamily="2" charset="-122"/>
              <a:cs typeface="Times New Roman" pitchFamily="18" charset="0"/>
            </a:endParaRPr>
          </a:p>
        </p:txBody>
      </p:sp>
      <p:sp>
        <p:nvSpPr>
          <p:cNvPr id="18" name="Diamond 17">
            <a:extLst>
              <a:ext uri="{FF2B5EF4-FFF2-40B4-BE49-F238E27FC236}">
                <a16:creationId xmlns:a16="http://schemas.microsoft.com/office/drawing/2014/main" id="{2225AE5F-3A88-7EDF-8B8C-192A7F0D08BB}"/>
              </a:ext>
            </a:extLst>
          </p:cNvPr>
          <p:cNvSpPr/>
          <p:nvPr/>
        </p:nvSpPr>
        <p:spPr>
          <a:xfrm>
            <a:off x="2441955" y="3867571"/>
            <a:ext cx="1077660" cy="1526671"/>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lumMod val="95000"/>
                    <a:lumOff val="5000"/>
                  </a:schemeClr>
                </a:solidFill>
                <a:latin typeface="Cambria" pitchFamily="18" charset="0"/>
                <a:cs typeface="Times New Roman" pitchFamily="18" charset="0"/>
              </a:rPr>
              <a:t>2</a:t>
            </a:r>
          </a:p>
        </p:txBody>
      </p:sp>
      <p:sp>
        <p:nvSpPr>
          <p:cNvPr id="19" name="Rectangle 18">
            <a:extLst>
              <a:ext uri="{FF2B5EF4-FFF2-40B4-BE49-F238E27FC236}">
                <a16:creationId xmlns:a16="http://schemas.microsoft.com/office/drawing/2014/main" id="{D8C1A736-845C-25BB-5809-D6B8CA53476D}"/>
              </a:ext>
            </a:extLst>
          </p:cNvPr>
          <p:cNvSpPr/>
          <p:nvPr/>
        </p:nvSpPr>
        <p:spPr>
          <a:xfrm>
            <a:off x="3758343" y="4184630"/>
            <a:ext cx="6824879" cy="892552"/>
          </a:xfrm>
          <a:prstGeom prst="rect">
            <a:avLst/>
          </a:prstGeom>
        </p:spPr>
        <p:txBody>
          <a:bodyPr wrap="square">
            <a:spAutoFit/>
          </a:bodyPr>
          <a:lstStyle/>
          <a:p>
            <a:pPr algn="ctr"/>
            <a:r>
              <a:rPr lang="en-US" sz="2600" b="1">
                <a:solidFill>
                  <a:srgbClr val="002060"/>
                </a:solidFill>
                <a:latin typeface="Cambria" pitchFamily="18" charset="0"/>
                <a:ea typeface="SimSun" pitchFamily="2" charset="-122"/>
                <a:cs typeface="Calibri" pitchFamily="34" charset="0"/>
              </a:rPr>
              <a:t>N</a:t>
            </a:r>
            <a:r>
              <a:rPr lang="vi-VN" sz="2600" b="1">
                <a:solidFill>
                  <a:srgbClr val="002060"/>
                </a:solidFill>
                <a:latin typeface="Cambria" pitchFamily="18" charset="0"/>
                <a:ea typeface="SimSun" pitchFamily="2" charset="-122"/>
                <a:cs typeface="Calibri" pitchFamily="34" charset="0"/>
              </a:rPr>
              <a:t>hững HS có cùng xu hướng với nhóm nghề yêu thích sẽ tập hợp thành một nhóm.</a:t>
            </a:r>
            <a:endParaRPr lang="en-US" sz="2600" b="1" i="1" dirty="0">
              <a:solidFill>
                <a:srgbClr val="002060"/>
              </a:solidFill>
              <a:latin typeface="Cambria" pitchFamily="18" charset="0"/>
              <a:ea typeface="SimSun" pitchFamily="2" charset="-122"/>
              <a:cs typeface="Calibri" pitchFamily="34" charset="0"/>
            </a:endParaRPr>
          </a:p>
        </p:txBody>
      </p:sp>
      <p:cxnSp>
        <p:nvCxnSpPr>
          <p:cNvPr id="25" name="Connector: Elbow 24">
            <a:extLst>
              <a:ext uri="{FF2B5EF4-FFF2-40B4-BE49-F238E27FC236}">
                <a16:creationId xmlns:a16="http://schemas.microsoft.com/office/drawing/2014/main" id="{CFF61554-CEFC-67C2-95CA-151E2393E50D}"/>
              </a:ext>
            </a:extLst>
          </p:cNvPr>
          <p:cNvCxnSpPr>
            <a:cxnSpLocks/>
            <a:endCxn id="18" idx="1"/>
          </p:cNvCxnSpPr>
          <p:nvPr/>
        </p:nvCxnSpPr>
        <p:spPr>
          <a:xfrm rot="16200000" flipH="1">
            <a:off x="1104404" y="3293356"/>
            <a:ext cx="1716748" cy="958354"/>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9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2: Chỉ ra những xu hướng phát triển nghề nghiệp trong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xã hội hiện đại mà em và các bạn quan tâm</a:t>
              </a:r>
              <a:endParaRPr lang="en-US" sz="2500" b="1" dirty="0">
                <a:solidFill>
                  <a:schemeClr val="bg1"/>
                </a:solidFill>
                <a:latin typeface="Cambria" pitchFamily="18" charset="0"/>
                <a:cs typeface="Arial" panose="020B0604020202020204" pitchFamily="34" charset="0"/>
              </a:endParaRPr>
            </a:p>
          </p:txBody>
        </p:sp>
      </p:grpSp>
      <p:pic>
        <p:nvPicPr>
          <p:cNvPr id="2" name="Picture 2" descr="http://thquangtrung.hoankiem.edu.vn/upload/29321/fck/files/5(1).png">
            <a:extLst>
              <a:ext uri="{FF2B5EF4-FFF2-40B4-BE49-F238E27FC236}">
                <a16:creationId xmlns:a16="http://schemas.microsoft.com/office/drawing/2014/main" id="{A06651D7-D141-75A2-C4CC-33DA53A57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48" y="1223648"/>
            <a:ext cx="3159726" cy="240950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
            <a:extLst>
              <a:ext uri="{FF2B5EF4-FFF2-40B4-BE49-F238E27FC236}">
                <a16:creationId xmlns:a16="http://schemas.microsoft.com/office/drawing/2014/main" id="{A0E0618D-9BD8-F4DB-7F51-ED740E5EA32C}"/>
              </a:ext>
            </a:extLst>
          </p:cNvPr>
          <p:cNvSpPr/>
          <p:nvPr/>
        </p:nvSpPr>
        <p:spPr>
          <a:xfrm>
            <a:off x="4258348" y="1397483"/>
            <a:ext cx="7293504" cy="1851542"/>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C867C86-56F8-73E4-FE15-E61B8A1AF0C1}"/>
              </a:ext>
            </a:extLst>
          </p:cNvPr>
          <p:cNvSpPr txBox="1"/>
          <p:nvPr/>
        </p:nvSpPr>
        <p:spPr>
          <a:xfrm>
            <a:off x="4498862" y="1460991"/>
            <a:ext cx="6983216" cy="1754326"/>
          </a:xfrm>
          <a:prstGeom prst="rect">
            <a:avLst/>
          </a:prstGeom>
          <a:noFill/>
        </p:spPr>
        <p:txBody>
          <a:bodyPr wrap="square" rtlCol="0">
            <a:spAutoFit/>
          </a:bodyPr>
          <a:lstStyle/>
          <a:p>
            <a:pPr lvl="0" algn="just"/>
            <a:r>
              <a:rPr lang="vi-VN" sz="2700" b="1">
                <a:solidFill>
                  <a:srgbClr val="002060"/>
                </a:solidFill>
                <a:latin typeface="Times New Roman" pitchFamily="18" charset="0"/>
                <a:cs typeface="Times New Roman" pitchFamily="18" charset="0"/>
              </a:rPr>
              <a:t>Tìm hiểu và liệt kê các xu hướng phát triển nghề nghiệp trong xã hội hiện đại và minh chứng thể hiện độ tin cậy của những xu hướng đó.</a:t>
            </a:r>
            <a:endParaRPr lang="vi-VN" sz="2700" b="1" dirty="0">
              <a:solidFill>
                <a:srgbClr val="002060"/>
              </a:solidFill>
              <a:latin typeface="Times New Roman" pitchFamily="18" charset="0"/>
              <a:ea typeface="Nixie One"/>
              <a:cs typeface="Times New Roman" pitchFamily="18" charset="0"/>
              <a:sym typeface="Nixie One"/>
            </a:endParaRPr>
          </a:p>
        </p:txBody>
      </p:sp>
      <p:pic>
        <p:nvPicPr>
          <p:cNvPr id="9" name="Picture 8">
            <a:extLst>
              <a:ext uri="{FF2B5EF4-FFF2-40B4-BE49-F238E27FC236}">
                <a16:creationId xmlns:a16="http://schemas.microsoft.com/office/drawing/2014/main" id="{4B82B8FA-A2CC-2C00-C263-8AE2EFE94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58" y="3915746"/>
            <a:ext cx="3563260" cy="2409508"/>
          </a:xfrm>
          <a:prstGeom prst="rect">
            <a:avLst/>
          </a:prstGeom>
        </p:spPr>
      </p:pic>
      <p:sp>
        <p:nvSpPr>
          <p:cNvPr id="12" name="Rectangle 11">
            <a:extLst>
              <a:ext uri="{FF2B5EF4-FFF2-40B4-BE49-F238E27FC236}">
                <a16:creationId xmlns:a16="http://schemas.microsoft.com/office/drawing/2014/main" id="{A3CCF000-F810-16B8-5871-66FA61D9280E}"/>
              </a:ext>
            </a:extLst>
          </p:cNvPr>
          <p:cNvSpPr/>
          <p:nvPr/>
        </p:nvSpPr>
        <p:spPr>
          <a:xfrm>
            <a:off x="5485519" y="3633156"/>
            <a:ext cx="6076972" cy="63286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b="1">
                <a:solidFill>
                  <a:srgbClr val="002060"/>
                </a:solidFill>
                <a:latin typeface="Times New Roman" pitchFamily="18" charset="0"/>
                <a:cs typeface="Times New Roman" pitchFamily="18" charset="0"/>
              </a:rPr>
              <a:t>(1) số lượng; </a:t>
            </a:r>
          </a:p>
        </p:txBody>
      </p:sp>
      <p:sp>
        <p:nvSpPr>
          <p:cNvPr id="20" name="Rectangle 19">
            <a:extLst>
              <a:ext uri="{FF2B5EF4-FFF2-40B4-BE49-F238E27FC236}">
                <a16:creationId xmlns:a16="http://schemas.microsoft.com/office/drawing/2014/main" id="{B8D0695C-586A-5C46-B5DE-C0C307F71788}"/>
              </a:ext>
            </a:extLst>
          </p:cNvPr>
          <p:cNvSpPr/>
          <p:nvPr/>
        </p:nvSpPr>
        <p:spPr>
          <a:xfrm>
            <a:off x="5485519" y="4464997"/>
            <a:ext cx="6076972" cy="181316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b="1">
                <a:solidFill>
                  <a:srgbClr val="002060"/>
                </a:solidFill>
                <a:latin typeface="Times New Roman" pitchFamily="18" charset="0"/>
                <a:cs typeface="Times New Roman" pitchFamily="18" charset="0"/>
              </a:rPr>
              <a:t>(2) độ tin cậy của thông tin: Xu hướng đó được dựa trên ý kiến/ nhận định của tổ chức, tác giả nào? Đã được chứng minh, trích dẫn từ nguồn thông tin đáng tin cậy nào?</a:t>
            </a:r>
            <a:endParaRPr lang="vi-VN" sz="2400" b="1" dirty="0">
              <a:solidFill>
                <a:srgbClr val="002060"/>
              </a:solidFill>
              <a:latin typeface="Times New Roman" pitchFamily="18" charset="0"/>
              <a:cs typeface="Times New Roman" pitchFamily="18" charset="0"/>
            </a:endParaRPr>
          </a:p>
        </p:txBody>
      </p:sp>
      <p:sp>
        <p:nvSpPr>
          <p:cNvPr id="21" name="Rounded Rectangle 6">
            <a:extLst>
              <a:ext uri="{FF2B5EF4-FFF2-40B4-BE49-F238E27FC236}">
                <a16:creationId xmlns:a16="http://schemas.microsoft.com/office/drawing/2014/main" id="{7F35BDB2-7B6B-571C-7F4A-66C8BD1671A7}"/>
              </a:ext>
            </a:extLst>
          </p:cNvPr>
          <p:cNvSpPr/>
          <p:nvPr/>
        </p:nvSpPr>
        <p:spPr>
          <a:xfrm>
            <a:off x="3876696" y="4106030"/>
            <a:ext cx="1685645"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Times New Roman" pitchFamily="18" charset="0"/>
                <a:cs typeface="Times New Roman" pitchFamily="18" charset="0"/>
              </a:rPr>
              <a:t>Tiêu chí</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277689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8" name="Rounded Rectangle 7"/>
          <p:cNvSpPr/>
          <p:nvPr/>
        </p:nvSpPr>
        <p:spPr>
          <a:xfrm>
            <a:off x="688995" y="4153197"/>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9" name="Rounded Rectangle 8"/>
          <p:cNvSpPr/>
          <p:nvPr/>
        </p:nvSpPr>
        <p:spPr>
          <a:xfrm>
            <a:off x="747162" y="1734780"/>
            <a:ext cx="3271346" cy="340357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0" name="TextBox 9"/>
          <p:cNvSpPr txBox="1"/>
          <p:nvPr/>
        </p:nvSpPr>
        <p:spPr>
          <a:xfrm>
            <a:off x="825505" y="2182999"/>
            <a:ext cx="3106118" cy="2785378"/>
          </a:xfrm>
          <a:prstGeom prst="rect">
            <a:avLst/>
          </a:prstGeom>
          <a:noFill/>
        </p:spPr>
        <p:txBody>
          <a:bodyPr wrap="square" rtlCol="0">
            <a:spAutoFit/>
          </a:bodyPr>
          <a:lstStyle/>
          <a:p>
            <a:pPr lvl="0" algn="ctr"/>
            <a:r>
              <a:rPr lang="en-US" sz="3500" b="1" i="1">
                <a:solidFill>
                  <a:srgbClr val="C00000"/>
                </a:solidFill>
                <a:latin typeface="Times New Roman" pitchFamily="18" charset="0"/>
                <a:cs typeface="Times New Roman" pitchFamily="18" charset="0"/>
              </a:rPr>
              <a:t>M</a:t>
            </a:r>
            <a:r>
              <a:rPr lang="vi-VN" sz="3500" b="1" i="1">
                <a:solidFill>
                  <a:srgbClr val="C00000"/>
                </a:solidFill>
                <a:latin typeface="Times New Roman" pitchFamily="18" charset="0"/>
                <a:cs typeface="Times New Roman" pitchFamily="18" charset="0"/>
              </a:rPr>
              <a:t>ột số xu hướng phát triển nghề nghiệp trong xã hội hiện đại</a:t>
            </a:r>
            <a:endParaRPr lang="vi-VN" sz="3500" b="1" i="1" dirty="0">
              <a:solidFill>
                <a:srgbClr val="C00000"/>
              </a:solidFill>
              <a:latin typeface="Times New Roman" pitchFamily="18" charset="0"/>
              <a:ea typeface="Nixie One"/>
              <a:cs typeface="Times New Roman" pitchFamily="18" charset="0"/>
              <a:sym typeface="Nixie One"/>
            </a:endParaRPr>
          </a:p>
        </p:txBody>
      </p:sp>
      <p:sp>
        <p:nvSpPr>
          <p:cNvPr id="11" name="Rounded Rectangle 10"/>
          <p:cNvSpPr/>
          <p:nvPr/>
        </p:nvSpPr>
        <p:spPr>
          <a:xfrm>
            <a:off x="1002668" y="1550131"/>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itchFamily="18" charset="0"/>
              <a:cs typeface="Times New Roman" pitchFamily="18" charset="0"/>
            </a:endParaRPr>
          </a:p>
        </p:txBody>
      </p:sp>
      <p:sp>
        <p:nvSpPr>
          <p:cNvPr id="12" name="Rectangle 11"/>
          <p:cNvSpPr/>
          <p:nvPr/>
        </p:nvSpPr>
        <p:spPr>
          <a:xfrm>
            <a:off x="4274014" y="338235"/>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Công nghệ ô tô</a:t>
            </a:r>
          </a:p>
        </p:txBody>
      </p:sp>
      <p:sp>
        <p:nvSpPr>
          <p:cNvPr id="13" name="Rectangle 12"/>
          <p:cNvSpPr/>
          <p:nvPr/>
        </p:nvSpPr>
        <p:spPr>
          <a:xfrm>
            <a:off x="4274014" y="995940"/>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Kinh doanh trực tuyến</a:t>
            </a:r>
          </a:p>
        </p:txBody>
      </p:sp>
      <p:sp>
        <p:nvSpPr>
          <p:cNvPr id="14" name="Rectangle 13"/>
          <p:cNvSpPr/>
          <p:nvPr/>
        </p:nvSpPr>
        <p:spPr>
          <a:xfrm>
            <a:off x="4274014" y="1659425"/>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Sáng tạo nội dung</a:t>
            </a:r>
            <a:endParaRPr lang="vi-VN" sz="2500" b="1" dirty="0">
              <a:solidFill>
                <a:srgbClr val="002060"/>
              </a:solidFill>
              <a:latin typeface="Times New Roman" pitchFamily="18" charset="0"/>
              <a:cs typeface="Times New Roman" pitchFamily="18" charset="0"/>
            </a:endParaRPr>
          </a:p>
        </p:txBody>
      </p:sp>
      <p:sp>
        <p:nvSpPr>
          <p:cNvPr id="15" name="Rectangle 14"/>
          <p:cNvSpPr/>
          <p:nvPr/>
        </p:nvSpPr>
        <p:spPr>
          <a:xfrm>
            <a:off x="4274014" y="2327069"/>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Thời trang</a:t>
            </a:r>
            <a:endParaRPr lang="vi-VN" sz="2500" b="1" dirty="0">
              <a:solidFill>
                <a:srgbClr val="002060"/>
              </a:solidFill>
              <a:latin typeface="Times New Roman" pitchFamily="18" charset="0"/>
              <a:cs typeface="Times New Roman" pitchFamily="18" charset="0"/>
            </a:endParaRPr>
          </a:p>
        </p:txBody>
      </p:sp>
      <p:sp>
        <p:nvSpPr>
          <p:cNvPr id="16" name="Rectangle 15"/>
          <p:cNvSpPr/>
          <p:nvPr/>
        </p:nvSpPr>
        <p:spPr>
          <a:xfrm>
            <a:off x="4274014" y="2990455"/>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Nông nghiệp hữu cơ</a:t>
            </a:r>
          </a:p>
        </p:txBody>
      </p:sp>
      <p:sp>
        <p:nvSpPr>
          <p:cNvPr id="17" name="Rectangle 16"/>
          <p:cNvSpPr/>
          <p:nvPr/>
        </p:nvSpPr>
        <p:spPr>
          <a:xfrm>
            <a:off x="4274014" y="3653940"/>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Cơ khí động lực</a:t>
            </a:r>
          </a:p>
        </p:txBody>
      </p:sp>
      <p:sp>
        <p:nvSpPr>
          <p:cNvPr id="2" name="Rectangle 1">
            <a:extLst>
              <a:ext uri="{FF2B5EF4-FFF2-40B4-BE49-F238E27FC236}">
                <a16:creationId xmlns:a16="http://schemas.microsoft.com/office/drawing/2014/main" id="{48792F61-0984-3224-02CC-BB1ADC359490}"/>
              </a:ext>
            </a:extLst>
          </p:cNvPr>
          <p:cNvSpPr/>
          <p:nvPr/>
        </p:nvSpPr>
        <p:spPr>
          <a:xfrm>
            <a:off x="4274014" y="4317564"/>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Thời trang</a:t>
            </a:r>
            <a:endParaRPr lang="vi-VN" sz="2500" b="1" dirty="0">
              <a:solidFill>
                <a:srgbClr val="00206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75414950-296F-B173-F2FA-82DDDF3A45A0}"/>
              </a:ext>
            </a:extLst>
          </p:cNvPr>
          <p:cNvSpPr/>
          <p:nvPr/>
        </p:nvSpPr>
        <p:spPr>
          <a:xfrm>
            <a:off x="4274014" y="4980950"/>
            <a:ext cx="7339526" cy="58481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Nhà chuyên môn về luật</a:t>
            </a:r>
          </a:p>
        </p:txBody>
      </p:sp>
      <p:sp>
        <p:nvSpPr>
          <p:cNvPr id="4" name="Rectangle 3">
            <a:extLst>
              <a:ext uri="{FF2B5EF4-FFF2-40B4-BE49-F238E27FC236}">
                <a16:creationId xmlns:a16="http://schemas.microsoft.com/office/drawing/2014/main" id="{244429CF-5655-684E-75AE-04330F6ED0F6}"/>
              </a:ext>
            </a:extLst>
          </p:cNvPr>
          <p:cNvSpPr/>
          <p:nvPr/>
        </p:nvSpPr>
        <p:spPr>
          <a:xfrm>
            <a:off x="4274014" y="5644435"/>
            <a:ext cx="7339526" cy="83587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500" b="1">
                <a:solidFill>
                  <a:srgbClr val="002060"/>
                </a:solidFill>
                <a:latin typeface="Times New Roman" pitchFamily="18" charset="0"/>
                <a:cs typeface="Times New Roman" pitchFamily="18" charset="0"/>
              </a:rPr>
              <a:t>Nhà chuyên môn về phân tích và phát triển phần mềm và các ứng dụng…</a:t>
            </a:r>
          </a:p>
        </p:txBody>
      </p:sp>
    </p:spTree>
    <p:extLst>
      <p:ext uri="{BB962C8B-B14F-4D97-AF65-F5344CB8AC3E}">
        <p14:creationId xmlns:p14="http://schemas.microsoft.com/office/powerpoint/2010/main" val="31012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animBg="1"/>
      <p:bldP spid="14" grpId="0" animBg="1"/>
      <p:bldP spid="15" grpId="0" animBg="1"/>
      <p:bldP spid="16" grpId="0" animBg="1"/>
      <p:bldP spid="17" grpId="0" animBg="1"/>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5" name="组合 10">
            <a:extLst>
              <a:ext uri="{FF2B5EF4-FFF2-40B4-BE49-F238E27FC236}">
                <a16:creationId xmlns:a16="http://schemas.microsoft.com/office/drawing/2014/main" id="{0529D1BE-16CD-EA97-A1A4-242DE3C1BCBB}"/>
              </a:ext>
            </a:extLst>
          </p:cNvPr>
          <p:cNvGrpSpPr/>
          <p:nvPr/>
        </p:nvGrpSpPr>
        <p:grpSpPr>
          <a:xfrm>
            <a:off x="1139579" y="548272"/>
            <a:ext cx="2787457" cy="5374093"/>
            <a:chOff x="6263640" y="799935"/>
            <a:chExt cx="2237232" cy="5374093"/>
          </a:xfrm>
        </p:grpSpPr>
        <p:sp>
          <p:nvSpPr>
            <p:cNvPr id="6" name="圆角矩形 11">
              <a:extLst>
                <a:ext uri="{FF2B5EF4-FFF2-40B4-BE49-F238E27FC236}">
                  <a16:creationId xmlns:a16="http://schemas.microsoft.com/office/drawing/2014/main" id="{A5E456E8-3FAC-8435-5E05-DEF968FF687B}"/>
                </a:ext>
              </a:extLst>
            </p:cNvPr>
            <p:cNvSpPr/>
            <p:nvPr/>
          </p:nvSpPr>
          <p:spPr>
            <a:xfrm>
              <a:off x="6263640" y="1214949"/>
              <a:ext cx="2237232" cy="4959079"/>
            </a:xfrm>
            <a:prstGeom prst="roundRect">
              <a:avLst>
                <a:gd name="adj" fmla="val 39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4">
              <a:extLst>
                <a:ext uri="{FF2B5EF4-FFF2-40B4-BE49-F238E27FC236}">
                  <a16:creationId xmlns:a16="http://schemas.microsoft.com/office/drawing/2014/main" id="{230D2FC2-17EB-D962-C41B-638CE9AA674F}"/>
                </a:ext>
              </a:extLst>
            </p:cNvPr>
            <p:cNvSpPr/>
            <p:nvPr/>
          </p:nvSpPr>
          <p:spPr>
            <a:xfrm>
              <a:off x="6967762" y="799935"/>
              <a:ext cx="828992" cy="828992"/>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16">
            <a:extLst>
              <a:ext uri="{FF2B5EF4-FFF2-40B4-BE49-F238E27FC236}">
                <a16:creationId xmlns:a16="http://schemas.microsoft.com/office/drawing/2014/main" id="{B9779710-22D9-3C03-B4B4-D8D0BC4BCA22}"/>
              </a:ext>
            </a:extLst>
          </p:cNvPr>
          <p:cNvGrpSpPr/>
          <p:nvPr/>
        </p:nvGrpSpPr>
        <p:grpSpPr>
          <a:xfrm>
            <a:off x="8263163" y="548272"/>
            <a:ext cx="2787457" cy="5374093"/>
            <a:chOff x="8945880" y="799935"/>
            <a:chExt cx="2237232" cy="5374093"/>
          </a:xfrm>
        </p:grpSpPr>
        <p:sp>
          <p:nvSpPr>
            <p:cNvPr id="23" name="圆角矩形 17">
              <a:extLst>
                <a:ext uri="{FF2B5EF4-FFF2-40B4-BE49-F238E27FC236}">
                  <a16:creationId xmlns:a16="http://schemas.microsoft.com/office/drawing/2014/main" id="{0F2CF39F-A6CC-571D-866E-61185AA792C5}"/>
                </a:ext>
              </a:extLst>
            </p:cNvPr>
            <p:cNvSpPr/>
            <p:nvPr/>
          </p:nvSpPr>
          <p:spPr>
            <a:xfrm>
              <a:off x="8945880" y="1214950"/>
              <a:ext cx="2237232" cy="4959078"/>
            </a:xfrm>
            <a:prstGeom prst="roundRect">
              <a:avLst>
                <a:gd name="adj" fmla="val 393"/>
              </a:avLst>
            </a:prstGeom>
            <a:solidFill>
              <a:srgbClr val="8BC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0">
              <a:extLst>
                <a:ext uri="{FF2B5EF4-FFF2-40B4-BE49-F238E27FC236}">
                  <a16:creationId xmlns:a16="http://schemas.microsoft.com/office/drawing/2014/main" id="{EBC4A0B7-AEC7-6041-DE1B-4F5161895037}"/>
                </a:ext>
              </a:extLst>
            </p:cNvPr>
            <p:cNvSpPr/>
            <p:nvPr/>
          </p:nvSpPr>
          <p:spPr>
            <a:xfrm>
              <a:off x="9650002" y="799935"/>
              <a:ext cx="828992" cy="828992"/>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8" name="图片 22">
            <a:extLst>
              <a:ext uri="{FF2B5EF4-FFF2-40B4-BE49-F238E27FC236}">
                <a16:creationId xmlns:a16="http://schemas.microsoft.com/office/drawing/2014/main" id="{5A93E9C5-CDF8-5853-5BC8-84BE4CC0B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48" y="3284829"/>
            <a:ext cx="3956304" cy="2637536"/>
          </a:xfrm>
          <a:prstGeom prst="rect">
            <a:avLst/>
          </a:prstGeom>
        </p:spPr>
      </p:pic>
      <p:pic>
        <p:nvPicPr>
          <p:cNvPr id="29" name="图片 23">
            <a:extLst>
              <a:ext uri="{FF2B5EF4-FFF2-40B4-BE49-F238E27FC236}">
                <a16:creationId xmlns:a16="http://schemas.microsoft.com/office/drawing/2014/main" id="{72E28C1C-2856-A9BB-24D3-6851B8CA0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848" y="548272"/>
            <a:ext cx="3956304" cy="2637536"/>
          </a:xfrm>
          <a:prstGeom prst="rect">
            <a:avLst/>
          </a:prstGeom>
        </p:spPr>
      </p:pic>
      <p:sp>
        <p:nvSpPr>
          <p:cNvPr id="30" name="TextBox 29">
            <a:extLst>
              <a:ext uri="{FF2B5EF4-FFF2-40B4-BE49-F238E27FC236}">
                <a16:creationId xmlns:a16="http://schemas.microsoft.com/office/drawing/2014/main" id="{536955C9-74F5-4436-DA04-963C2D3DC6EA}"/>
              </a:ext>
            </a:extLst>
          </p:cNvPr>
          <p:cNvSpPr txBox="1"/>
          <p:nvPr/>
        </p:nvSpPr>
        <p:spPr>
          <a:xfrm>
            <a:off x="1213806" y="1377264"/>
            <a:ext cx="2628620" cy="3903954"/>
          </a:xfrm>
          <a:prstGeom prst="rect">
            <a:avLst/>
          </a:prstGeom>
          <a:noFill/>
        </p:spPr>
        <p:txBody>
          <a:bodyPr wrap="square" rtlCol="0">
            <a:spAutoFit/>
          </a:bodyPr>
          <a:lstStyle/>
          <a:p>
            <a:pPr lvl="0" algn="ctr">
              <a:lnSpc>
                <a:spcPct val="150000"/>
              </a:lnSpc>
            </a:pPr>
            <a:r>
              <a:rPr lang="vi-VN" sz="2400" b="1">
                <a:solidFill>
                  <a:srgbClr val="002060"/>
                </a:solidFill>
                <a:latin typeface="Times New Roman" pitchFamily="18" charset="0"/>
                <a:cs typeface="Times New Roman" pitchFamily="18" charset="0"/>
              </a:rPr>
              <a:t>Trong xã hội hiện đại có nhiều lĩnh vực nghề nghiệp, mỗi lĩnh vực nghề nghiệp lại có rất nhiều nghề khác nhau. +</a:t>
            </a:r>
            <a:endParaRPr lang="vi-VN" sz="2400" b="1" dirty="0">
              <a:solidFill>
                <a:srgbClr val="002060"/>
              </a:solidFill>
              <a:latin typeface="Times New Roman" pitchFamily="18" charset="0"/>
              <a:ea typeface="Nixie One"/>
              <a:cs typeface="Times New Roman" pitchFamily="18" charset="0"/>
              <a:sym typeface="Nixie One"/>
            </a:endParaRPr>
          </a:p>
        </p:txBody>
      </p:sp>
      <p:sp>
        <p:nvSpPr>
          <p:cNvPr id="31" name="TextBox 30">
            <a:extLst>
              <a:ext uri="{FF2B5EF4-FFF2-40B4-BE49-F238E27FC236}">
                <a16:creationId xmlns:a16="http://schemas.microsoft.com/office/drawing/2014/main" id="{E572957B-9BB9-4B4F-C7C9-238F902F2726}"/>
              </a:ext>
            </a:extLst>
          </p:cNvPr>
          <p:cNvSpPr txBox="1"/>
          <p:nvPr/>
        </p:nvSpPr>
        <p:spPr>
          <a:xfrm>
            <a:off x="8270344" y="1377264"/>
            <a:ext cx="2692729" cy="3903954"/>
          </a:xfrm>
          <a:prstGeom prst="rect">
            <a:avLst/>
          </a:prstGeom>
          <a:noFill/>
        </p:spPr>
        <p:txBody>
          <a:bodyPr wrap="square" rtlCol="0">
            <a:spAutoFit/>
          </a:bodyPr>
          <a:lstStyle/>
          <a:p>
            <a:pPr lvl="0" algn="ctr">
              <a:lnSpc>
                <a:spcPct val="150000"/>
              </a:lnSpc>
            </a:pPr>
            <a:r>
              <a:rPr lang="vi-VN" sz="2400" b="1">
                <a:solidFill>
                  <a:srgbClr val="002060"/>
                </a:solidFill>
                <a:latin typeface="Times New Roman" pitchFamily="18" charset="0"/>
                <a:cs typeface="Times New Roman" pitchFamily="18" charset="0"/>
              </a:rPr>
              <a:t>Xã hội càng phát triển, nhu cầu của con người càng cao thì thế giới nghề nghiệp ngày càng phong phú, đa dạng.</a:t>
            </a:r>
            <a:endParaRPr lang="vi-VN" sz="2400" b="1" dirty="0">
              <a:solidFill>
                <a:srgbClr val="00206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36359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2</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1074508"/>
            <a:ext cx="3914149" cy="4616648"/>
          </a:xfrm>
          <a:prstGeom prst="rect">
            <a:avLst/>
          </a:prstGeom>
          <a:noFill/>
        </p:spPr>
        <p:txBody>
          <a:bodyPr wrap="square" rtlCol="0">
            <a:spAutoFit/>
          </a:bodyPr>
          <a:lstStyle/>
          <a:p>
            <a:pPr algn="ctr"/>
            <a:r>
              <a:rPr lang="vi-VN" sz="4200" b="1">
                <a:solidFill>
                  <a:srgbClr val="1F0ABC"/>
                </a:solidFill>
                <a:latin typeface="Times New Roman" pitchFamily="18" charset="0"/>
                <a:cs typeface="Times New Roman" pitchFamily="18" charset="0"/>
                <a:sym typeface="Nixie One"/>
              </a:rPr>
              <a:t>Tìm hiểu tính chuyên nghiệp trong công việc và đảm bảo yêu cầu về an toàn và sức khoẻ nghề nghiệp</a:t>
            </a:r>
            <a:endParaRPr lang="vi-VN" sz="4200" b="1" dirty="0">
              <a:solidFill>
                <a:srgbClr val="1F0ABC"/>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199653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Chỉ ra những biểu hiện của tính chuyên nghiệp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trong công việc</a:t>
              </a:r>
              <a:endParaRPr lang="en-US" sz="2500" b="1" dirty="0">
                <a:solidFill>
                  <a:schemeClr val="bg1"/>
                </a:solidFill>
                <a:latin typeface="Cambria" pitchFamily="18" charset="0"/>
                <a:cs typeface="Arial" panose="020B0604020202020204" pitchFamily="34" charset="0"/>
              </a:endParaRPr>
            </a:p>
          </p:txBody>
        </p:sp>
      </p:grpSp>
      <p:pic>
        <p:nvPicPr>
          <p:cNvPr id="3" name="Picture 2" descr="A person in glasses holding a bag&#10;&#10;Description automatically generated">
            <a:extLst>
              <a:ext uri="{FF2B5EF4-FFF2-40B4-BE49-F238E27FC236}">
                <a16:creationId xmlns:a16="http://schemas.microsoft.com/office/drawing/2014/main" id="{14E1A280-DAA3-53F5-D656-96DBC0540252}"/>
              </a:ext>
            </a:extLst>
          </p:cNvPr>
          <p:cNvPicPr>
            <a:picLocks noChangeAspect="1"/>
          </p:cNvPicPr>
          <p:nvPr/>
        </p:nvPicPr>
        <p:blipFill rotWithShape="1">
          <a:blip r:embed="rId3">
            <a:extLst>
              <a:ext uri="{28A0092B-C50C-407E-A947-70E740481C1C}">
                <a14:useLocalDpi xmlns:a14="http://schemas.microsoft.com/office/drawing/2010/main" val="0"/>
              </a:ext>
            </a:extLst>
          </a:blip>
          <a:srcRect r="2349" b="14862"/>
          <a:stretch/>
        </p:blipFill>
        <p:spPr>
          <a:xfrm>
            <a:off x="0" y="1022033"/>
            <a:ext cx="12090400" cy="5835967"/>
          </a:xfrm>
          <a:prstGeom prst="rect">
            <a:avLst/>
          </a:prstGeom>
        </p:spPr>
      </p:pic>
      <p:sp>
        <p:nvSpPr>
          <p:cNvPr id="4" name="TextBox 3">
            <a:extLst>
              <a:ext uri="{FF2B5EF4-FFF2-40B4-BE49-F238E27FC236}">
                <a16:creationId xmlns:a16="http://schemas.microsoft.com/office/drawing/2014/main" id="{FE933244-BE71-CD04-67ED-30A2D5D434F2}"/>
              </a:ext>
            </a:extLst>
          </p:cNvPr>
          <p:cNvSpPr txBox="1"/>
          <p:nvPr/>
        </p:nvSpPr>
        <p:spPr>
          <a:xfrm>
            <a:off x="335281" y="1257388"/>
            <a:ext cx="9164319" cy="3970318"/>
          </a:xfrm>
          <a:prstGeom prst="rect">
            <a:avLst/>
          </a:prstGeom>
          <a:noFill/>
        </p:spPr>
        <p:txBody>
          <a:bodyPr wrap="square" rtlCol="0">
            <a:spAutoFit/>
          </a:bodyPr>
          <a:lstStyle/>
          <a:p>
            <a:pPr algn="just"/>
            <a:r>
              <a:rPr lang="en-US" sz="3600" b="1">
                <a:solidFill>
                  <a:schemeClr val="bg1"/>
                </a:solidFill>
                <a:latin typeface="Times New Roman" pitchFamily="18" charset="0"/>
                <a:cs typeface="Times New Roman" pitchFamily="18" charset="0"/>
                <a:sym typeface="Nixie One"/>
              </a:rPr>
              <a:t>T</a:t>
            </a:r>
            <a:r>
              <a:rPr lang="vi-VN" sz="3600" b="1">
                <a:solidFill>
                  <a:schemeClr val="bg1"/>
                </a:solidFill>
                <a:latin typeface="Times New Roman" pitchFamily="18" charset="0"/>
                <a:cs typeface="Times New Roman" pitchFamily="18" charset="0"/>
                <a:sym typeface="Nixie One"/>
              </a:rPr>
              <a:t>ính chuyên nghiệp </a:t>
            </a:r>
            <a:r>
              <a:rPr lang="en-US" sz="3600" b="1">
                <a:solidFill>
                  <a:schemeClr val="bg1"/>
                </a:solidFill>
                <a:latin typeface="Times New Roman" pitchFamily="18" charset="0"/>
                <a:cs typeface="Times New Roman" pitchFamily="18" charset="0"/>
                <a:sym typeface="Nixie One"/>
              </a:rPr>
              <a:t>trong công việc </a:t>
            </a:r>
            <a:r>
              <a:rPr lang="vi-VN" sz="3600" b="1">
                <a:solidFill>
                  <a:schemeClr val="bg1"/>
                </a:solidFill>
                <a:latin typeface="Times New Roman" pitchFamily="18" charset="0"/>
                <a:cs typeface="Times New Roman" pitchFamily="18" charset="0"/>
                <a:sym typeface="Nixie One"/>
              </a:rPr>
              <a:t>thể hiện ở mức độ hoàn thành công việc của mỗi người trong việc vận dụng kiến thức, kinh nghiệm, kĩ năng thực hiện công việc; phong cách làm việc chủ động, tận tâm, nghiêm túc; tinh thần trách nhiệm khi nhận nhiệm vụ; sự chủ động giải quyết vấn đề phát sinh;..</a:t>
            </a:r>
            <a:endParaRPr lang="vi-VN" sz="3600" b="1" dirty="0">
              <a:solidFill>
                <a:schemeClr val="bg1"/>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29456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Chỉ ra những biểu hiện của tính chuyên nghiệp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trong công việc</a:t>
              </a:r>
              <a:endParaRPr lang="en-US" sz="2500" b="1" dirty="0">
                <a:solidFill>
                  <a:schemeClr val="bg1"/>
                </a:solidFill>
                <a:latin typeface="Cambria" pitchFamily="18" charset="0"/>
                <a:cs typeface="Arial" panose="020B0604020202020204" pitchFamily="34" charset="0"/>
              </a:endParaRPr>
            </a:p>
          </p:txBody>
        </p:sp>
      </p:grpSp>
      <p:grpSp>
        <p:nvGrpSpPr>
          <p:cNvPr id="2" name="组合 36">
            <a:extLst>
              <a:ext uri="{FF2B5EF4-FFF2-40B4-BE49-F238E27FC236}">
                <a16:creationId xmlns:a16="http://schemas.microsoft.com/office/drawing/2014/main" id="{44F234DF-D2D4-E56C-046D-050F382D20B6}"/>
              </a:ext>
            </a:extLst>
          </p:cNvPr>
          <p:cNvGrpSpPr>
            <a:grpSpLocks/>
          </p:cNvGrpSpPr>
          <p:nvPr/>
        </p:nvGrpSpPr>
        <p:grpSpPr bwMode="auto">
          <a:xfrm rot="5400000">
            <a:off x="1967424" y="98598"/>
            <a:ext cx="1814163" cy="3860806"/>
            <a:chOff x="1295400" y="2735298"/>
            <a:chExt cx="1753450" cy="1851566"/>
          </a:xfrm>
        </p:grpSpPr>
        <p:grpSp>
          <p:nvGrpSpPr>
            <p:cNvPr id="5" name="Group 6">
              <a:extLst>
                <a:ext uri="{FF2B5EF4-FFF2-40B4-BE49-F238E27FC236}">
                  <a16:creationId xmlns:a16="http://schemas.microsoft.com/office/drawing/2014/main" id="{47BA4D16-0A13-E8D3-D131-779A1B01B8F2}"/>
                </a:ext>
              </a:extLst>
            </p:cNvPr>
            <p:cNvGrpSpPr>
              <a:grpSpLocks/>
            </p:cNvGrpSpPr>
            <p:nvPr/>
          </p:nvGrpSpPr>
          <p:grpSpPr bwMode="auto">
            <a:xfrm>
              <a:off x="1295400" y="2786058"/>
              <a:ext cx="1753450" cy="1751017"/>
              <a:chOff x="1823" y="2371"/>
              <a:chExt cx="1801" cy="1801"/>
            </a:xfrm>
          </p:grpSpPr>
          <p:sp>
            <p:nvSpPr>
              <p:cNvPr id="7" name="Oval 6">
                <a:extLst>
                  <a:ext uri="{FF2B5EF4-FFF2-40B4-BE49-F238E27FC236}">
                    <a16:creationId xmlns:a16="http://schemas.microsoft.com/office/drawing/2014/main" id="{EF4207B1-B5E8-4309-B506-BBA7225151A7}"/>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8" name="Oval 7">
                <a:extLst>
                  <a:ext uri="{FF2B5EF4-FFF2-40B4-BE49-F238E27FC236}">
                    <a16:creationId xmlns:a16="http://schemas.microsoft.com/office/drawing/2014/main" id="{3F3B97FE-2103-37C6-3F72-3CACC74232EE}"/>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6" name="Text Box 9">
              <a:extLst>
                <a:ext uri="{FF2B5EF4-FFF2-40B4-BE49-F238E27FC236}">
                  <a16:creationId xmlns:a16="http://schemas.microsoft.com/office/drawing/2014/main" id="{148BFC78-06E2-C8AF-34AB-85FFF5DB941A}"/>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Hoạt động</a:t>
              </a:r>
            </a:p>
            <a:p>
              <a:pPr algn="ctr"/>
              <a:r>
                <a:rPr lang="en-US" altLang="zh-CN" sz="3500" b="1">
                  <a:solidFill>
                    <a:srgbClr val="FF0000"/>
                  </a:solidFill>
                  <a:latin typeface="Cambria" pitchFamily="18" charset="0"/>
                  <a:ea typeface="微软雅黑" pitchFamily="34" charset="-122"/>
                  <a:cs typeface="Times New Roman" pitchFamily="18" charset="0"/>
                </a:rPr>
                <a:t>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9" name="Rounded Rectangle 17">
            <a:extLst>
              <a:ext uri="{FF2B5EF4-FFF2-40B4-BE49-F238E27FC236}">
                <a16:creationId xmlns:a16="http://schemas.microsoft.com/office/drawing/2014/main" id="{6D45126D-2C2D-8CD5-8775-B8D67DFEB279}"/>
              </a:ext>
            </a:extLst>
          </p:cNvPr>
          <p:cNvSpPr/>
          <p:nvPr/>
        </p:nvSpPr>
        <p:spPr>
          <a:xfrm>
            <a:off x="5211311" y="1810860"/>
            <a:ext cx="6625705" cy="310650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i="1">
                <a:solidFill>
                  <a:srgbClr val="002060"/>
                </a:solidFill>
                <a:latin typeface="Cambria" pitchFamily="18" charset="0"/>
              </a:rPr>
              <a:t>Hãy thảo luận và trình bày những biểu hiện của tính chuyên nghiệp trong công việc.</a:t>
            </a:r>
            <a:endParaRPr lang="en-US" sz="3000" b="1" i="1" dirty="0">
              <a:solidFill>
                <a:srgbClr val="002060"/>
              </a:solidFill>
              <a:latin typeface="Cambria" pitchFamily="18" charset="0"/>
              <a:cs typeface="Times New Roman" pitchFamily="18" charset="0"/>
            </a:endParaRPr>
          </a:p>
        </p:txBody>
      </p:sp>
      <p:sp>
        <p:nvSpPr>
          <p:cNvPr id="10" name="Rounded Rectangle 16">
            <a:extLst>
              <a:ext uri="{FF2B5EF4-FFF2-40B4-BE49-F238E27FC236}">
                <a16:creationId xmlns:a16="http://schemas.microsoft.com/office/drawing/2014/main" id="{5A1F20CF-B1C1-C34E-35E0-7722864B1FF6}"/>
              </a:ext>
            </a:extLst>
          </p:cNvPr>
          <p:cNvSpPr/>
          <p:nvPr/>
        </p:nvSpPr>
        <p:spPr>
          <a:xfrm>
            <a:off x="6786194" y="1322493"/>
            <a:ext cx="3579517" cy="561438"/>
          </a:xfrm>
          <a:prstGeom prst="roundRect">
            <a:avLst>
              <a:gd name="adj" fmla="val 30702"/>
            </a:avLst>
          </a:prstGeom>
          <a:solidFill>
            <a:schemeClr val="accent3">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Cambria" pitchFamily="18" charset="0"/>
                <a:cs typeface="Times New Roman" pitchFamily="18" charset="0"/>
              </a:rPr>
              <a:t>Nhiệm vụ</a:t>
            </a:r>
          </a:p>
        </p:txBody>
      </p:sp>
      <p:pic>
        <p:nvPicPr>
          <p:cNvPr id="11" name="Picture 10">
            <a:extLst>
              <a:ext uri="{FF2B5EF4-FFF2-40B4-BE49-F238E27FC236}">
                <a16:creationId xmlns:a16="http://schemas.microsoft.com/office/drawing/2014/main" id="{D716BEDE-2944-04C4-1653-13C672A45655}"/>
              </a:ext>
            </a:extLst>
          </p:cNvPr>
          <p:cNvPicPr>
            <a:picLocks noChangeAspect="1"/>
          </p:cNvPicPr>
          <p:nvPr/>
        </p:nvPicPr>
        <p:blipFill rotWithShape="1">
          <a:blip r:embed="rId3">
            <a:extLst>
              <a:ext uri="{28A0092B-C50C-407E-A947-70E740481C1C}">
                <a14:useLocalDpi xmlns:a14="http://schemas.microsoft.com/office/drawing/2010/main" val="0"/>
              </a:ext>
            </a:extLst>
          </a:blip>
          <a:srcRect t="26257" b="-438"/>
          <a:stretch/>
        </p:blipFill>
        <p:spPr>
          <a:xfrm>
            <a:off x="737855" y="3303777"/>
            <a:ext cx="4675269" cy="3255209"/>
          </a:xfrm>
          <a:prstGeom prst="rect">
            <a:avLst/>
          </a:prstGeom>
        </p:spPr>
      </p:pic>
    </p:spTree>
    <p:extLst>
      <p:ext uri="{BB962C8B-B14F-4D97-AF65-F5344CB8AC3E}">
        <p14:creationId xmlns:p14="http://schemas.microsoft.com/office/powerpoint/2010/main" val="15744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926610" y="386732"/>
            <a:ext cx="9109388" cy="1155065"/>
            <a:chOff x="349409" y="1511468"/>
            <a:chExt cx="3028734" cy="2991369"/>
          </a:xfrm>
        </p:grpSpPr>
        <p:sp>
          <p:nvSpPr>
            <p:cNvPr id="3" name="Rectangle 2"/>
            <p:cNvSpPr/>
            <p:nvPr/>
          </p:nvSpPr>
          <p:spPr>
            <a:xfrm>
              <a:off x="349409" y="1511468"/>
              <a:ext cx="3028734" cy="2991369"/>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sz="2600"/>
            </a:p>
          </p:txBody>
        </p:sp>
        <p:grpSp>
          <p:nvGrpSpPr>
            <p:cNvPr id="4" name="Group 3"/>
            <p:cNvGrpSpPr/>
            <p:nvPr/>
          </p:nvGrpSpPr>
          <p:grpSpPr>
            <a:xfrm>
              <a:off x="420711" y="1652317"/>
              <a:ext cx="2876267" cy="2647625"/>
              <a:chOff x="420711" y="1652317"/>
              <a:chExt cx="2876267" cy="2647625"/>
            </a:xfrm>
          </p:grpSpPr>
          <p:sp>
            <p:nvSpPr>
              <p:cNvPr id="5" name="Rectangle 4"/>
              <p:cNvSpPr/>
              <p:nvPr/>
            </p:nvSpPr>
            <p:spPr>
              <a:xfrm>
                <a:off x="420711" y="1652317"/>
                <a:ext cx="2876267"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600" b="1">
                  <a:solidFill>
                    <a:srgbClr val="002060"/>
                  </a:solidFill>
                  <a:latin typeface="Times New Roman" pitchFamily="18" charset="0"/>
                  <a:cs typeface="Times New Roman" pitchFamily="18" charset="0"/>
                </a:endParaRPr>
              </a:p>
            </p:txBody>
          </p:sp>
          <p:sp>
            <p:nvSpPr>
              <p:cNvPr id="6" name="Rectangle 5"/>
              <p:cNvSpPr/>
              <p:nvPr/>
            </p:nvSpPr>
            <p:spPr>
              <a:xfrm>
                <a:off x="535353" y="1729731"/>
                <a:ext cx="2622290" cy="1793418"/>
              </a:xfrm>
              <a:prstGeom prst="rect">
                <a:avLst/>
              </a:prstGeom>
            </p:spPr>
            <p:txBody>
              <a:bodyPr wrap="square">
                <a:spAutoFit/>
              </a:bodyPr>
              <a:lstStyle/>
              <a:p>
                <a:pPr algn="just">
                  <a:lnSpc>
                    <a:spcPct val="150000"/>
                  </a:lnSpc>
                </a:pPr>
                <a:endParaRPr lang="en-US" sz="2600" b="1">
                  <a:solidFill>
                    <a:srgbClr val="002060"/>
                  </a:solidFill>
                  <a:latin typeface="Times New Roman" pitchFamily="18" charset="0"/>
                  <a:cs typeface="Times New Roman" pitchFamily="18" charset="0"/>
                </a:endParaRPr>
              </a:p>
            </p:txBody>
          </p:sp>
        </p:grpSp>
      </p:grpSp>
      <p:sp>
        <p:nvSpPr>
          <p:cNvPr id="7" name="Rectangle 6"/>
          <p:cNvSpPr/>
          <p:nvPr/>
        </p:nvSpPr>
        <p:spPr>
          <a:xfrm>
            <a:off x="2070002" y="471010"/>
            <a:ext cx="8718671" cy="1015663"/>
          </a:xfrm>
          <a:prstGeom prst="rect">
            <a:avLst/>
          </a:prstGeom>
        </p:spPr>
        <p:txBody>
          <a:bodyPr wrap="square">
            <a:spAutoFit/>
          </a:bodyPr>
          <a:lstStyle/>
          <a:p>
            <a:pPr algn="ctr"/>
            <a:r>
              <a:rPr lang="vi-VN" sz="3000" b="1">
                <a:solidFill>
                  <a:srgbClr val="C00000"/>
                </a:solidFill>
                <a:latin typeface="Times New Roman" pitchFamily="18" charset="0"/>
                <a:cs typeface="Times New Roman" pitchFamily="18" charset="0"/>
              </a:rPr>
              <a:t>Những biểu hiện của tính chuyên nghiệp trong </a:t>
            </a:r>
            <a:endParaRPr lang="en-US" sz="3000" b="1">
              <a:solidFill>
                <a:srgbClr val="C00000"/>
              </a:solidFill>
              <a:latin typeface="Times New Roman" pitchFamily="18" charset="0"/>
              <a:cs typeface="Times New Roman" pitchFamily="18" charset="0"/>
            </a:endParaRPr>
          </a:p>
          <a:p>
            <a:pPr algn="ctr"/>
            <a:r>
              <a:rPr lang="vi-VN" sz="3000" b="1">
                <a:solidFill>
                  <a:srgbClr val="C00000"/>
                </a:solidFill>
                <a:latin typeface="Times New Roman" pitchFamily="18" charset="0"/>
                <a:cs typeface="Times New Roman" pitchFamily="18" charset="0"/>
              </a:rPr>
              <a:t>công việc</a:t>
            </a:r>
            <a:endParaRPr lang="vi-VN" sz="3000" b="1" dirty="0">
              <a:solidFill>
                <a:srgbClr val="C00000"/>
              </a:solidFill>
              <a:latin typeface="Times New Roman" pitchFamily="18" charset="0"/>
              <a:cs typeface="Times New Roman" pitchFamily="18" charset="0"/>
            </a:endParaRPr>
          </a:p>
        </p:txBody>
      </p:sp>
      <p:sp>
        <p:nvSpPr>
          <p:cNvPr id="10" name="TextBox 9"/>
          <p:cNvSpPr txBox="1"/>
          <p:nvPr/>
        </p:nvSpPr>
        <p:spPr>
          <a:xfrm>
            <a:off x="1606863" y="1715416"/>
            <a:ext cx="9719217" cy="4539191"/>
          </a:xfrm>
          <a:prstGeom prst="rect">
            <a:avLst/>
          </a:prstGeom>
          <a:noFill/>
        </p:spPr>
        <p:txBody>
          <a:bodyPr wrap="square" rtlCol="0">
            <a:spAutoFit/>
          </a:bodyPr>
          <a:lstStyle/>
          <a:p>
            <a:pPr marL="457200" lvl="0" indent="-457200" algn="just">
              <a:lnSpc>
                <a:spcPct val="150000"/>
              </a:lnSpc>
              <a:buFont typeface="Wingdings" pitchFamily="2" charset="2"/>
              <a:buChar char="ü"/>
            </a:pPr>
            <a:r>
              <a:rPr lang="vi-VN" sz="2800" b="1">
                <a:solidFill>
                  <a:srgbClr val="002060"/>
                </a:solidFill>
                <a:latin typeface="+mj-lt"/>
              </a:rPr>
              <a:t>Làm việc có kế hoạch.</a:t>
            </a:r>
          </a:p>
          <a:p>
            <a:pPr marL="457200" lvl="0" indent="-457200" algn="just">
              <a:lnSpc>
                <a:spcPct val="150000"/>
              </a:lnSpc>
              <a:buFont typeface="Wingdings" pitchFamily="2" charset="2"/>
              <a:buChar char="ü"/>
            </a:pPr>
            <a:r>
              <a:rPr lang="vi-VN" sz="2800" b="1">
                <a:solidFill>
                  <a:srgbClr val="002060"/>
                </a:solidFill>
                <a:latin typeface="+mj-lt"/>
              </a:rPr>
              <a:t>Hợp tác trong công việc.</a:t>
            </a:r>
          </a:p>
          <a:p>
            <a:pPr marL="457200" lvl="0" indent="-457200" algn="just">
              <a:lnSpc>
                <a:spcPct val="150000"/>
              </a:lnSpc>
              <a:buFont typeface="Wingdings" pitchFamily="2" charset="2"/>
              <a:buChar char="ü"/>
            </a:pPr>
            <a:r>
              <a:rPr lang="vi-VN" sz="2800" b="1">
                <a:solidFill>
                  <a:srgbClr val="002060"/>
                </a:solidFill>
                <a:latin typeface="+mj-lt"/>
              </a:rPr>
              <a:t>Luôn đảm bảo yêu cầu về an toàn và sức khoẻ nghề nghiệp.</a:t>
            </a:r>
          </a:p>
          <a:p>
            <a:pPr marL="457200" lvl="0" indent="-457200" algn="just">
              <a:lnSpc>
                <a:spcPct val="150000"/>
              </a:lnSpc>
              <a:buFont typeface="Wingdings" pitchFamily="2" charset="2"/>
              <a:buChar char="ü"/>
            </a:pPr>
            <a:r>
              <a:rPr lang="vi-VN" sz="2800" b="1">
                <a:solidFill>
                  <a:srgbClr val="002060"/>
                </a:solidFill>
                <a:latin typeface="+mj-lt"/>
              </a:rPr>
              <a:t>Chủ động, tận tâm, nghiêm túc.</a:t>
            </a:r>
          </a:p>
          <a:p>
            <a:pPr marL="457200" lvl="0" indent="-457200" algn="just">
              <a:lnSpc>
                <a:spcPct val="150000"/>
              </a:lnSpc>
              <a:buFont typeface="Wingdings" pitchFamily="2" charset="2"/>
              <a:buChar char="ü"/>
            </a:pPr>
            <a:r>
              <a:rPr lang="vi-VN" sz="2800" b="1">
                <a:solidFill>
                  <a:srgbClr val="002060"/>
                </a:solidFill>
                <a:latin typeface="+mj-lt"/>
              </a:rPr>
              <a:t>Không ngừng trau dồi kỹ năng, kiến thức chuyên môn</a:t>
            </a:r>
          </a:p>
          <a:p>
            <a:pPr marL="457200" lvl="0" indent="-457200" algn="just">
              <a:lnSpc>
                <a:spcPct val="150000"/>
              </a:lnSpc>
              <a:buFont typeface="Wingdings" pitchFamily="2" charset="2"/>
              <a:buChar char="ü"/>
            </a:pPr>
            <a:r>
              <a:rPr lang="vi-VN" sz="2800" b="1">
                <a:solidFill>
                  <a:srgbClr val="002060"/>
                </a:solidFill>
                <a:latin typeface="+mj-lt"/>
              </a:rPr>
              <a:t>Có khả năng làm việc độc lập, làm việc nhóm</a:t>
            </a:r>
          </a:p>
          <a:p>
            <a:pPr marL="457200" lvl="0" indent="-457200" algn="just">
              <a:lnSpc>
                <a:spcPct val="150000"/>
              </a:lnSpc>
              <a:buFont typeface="Wingdings" pitchFamily="2" charset="2"/>
              <a:buChar char="ü"/>
            </a:pPr>
            <a:r>
              <a:rPr lang="vi-VN" sz="2800" b="1">
                <a:solidFill>
                  <a:srgbClr val="002060"/>
                </a:solidFill>
                <a:latin typeface="+mj-lt"/>
              </a:rPr>
              <a:t>Tuân thủ kỷ luật và luôn đúng giờ</a:t>
            </a:r>
            <a:endParaRPr lang="vi-VN" sz="2800" b="1" dirty="0">
              <a:solidFill>
                <a:srgbClr val="002060"/>
              </a:solidFill>
              <a:latin typeface="+mj-lt"/>
            </a:endParaRPr>
          </a:p>
        </p:txBody>
      </p:sp>
    </p:spTree>
    <p:extLst>
      <p:ext uri="{BB962C8B-B14F-4D97-AF65-F5344CB8AC3E}">
        <p14:creationId xmlns:p14="http://schemas.microsoft.com/office/powerpoint/2010/main" val="40931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barn(inVertical)">
                                      <p:cBhvr>
                                        <p:cTn id="40" dur="500"/>
                                        <p:tgtEl>
                                          <p:spTgt spid="1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Effect transition="in" filter="barn(inVertical)">
                                      <p:cBhvr>
                                        <p:cTn id="45" dur="500"/>
                                        <p:tgtEl>
                                          <p:spTgt spid="10">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animEffect transition="in" filter="barn(inVertical)">
                                      <p:cBhvr>
                                        <p:cTn id="5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2: Xác định những yêu cầu về đảm bảo an toàn và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sức khoẻ nghề nghiệp.</a:t>
              </a:r>
              <a:endParaRPr lang="en-US" sz="2500" b="1" dirty="0">
                <a:solidFill>
                  <a:schemeClr val="bg1"/>
                </a:solidFill>
                <a:latin typeface="Cambria" pitchFamily="18" charset="0"/>
                <a:cs typeface="Arial" panose="020B0604020202020204" pitchFamily="34" charset="0"/>
              </a:endParaRPr>
            </a:p>
          </p:txBody>
        </p:sp>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21108"/>
          <a:stretch/>
        </p:blipFill>
        <p:spPr>
          <a:xfrm rot="704012">
            <a:off x="657573" y="3248996"/>
            <a:ext cx="3324206" cy="3126240"/>
          </a:xfrm>
          <a:prstGeom prst="rect">
            <a:avLst/>
          </a:prstGeom>
        </p:spPr>
      </p:pic>
      <p:sp>
        <p:nvSpPr>
          <p:cNvPr id="14" name="Cloud Callout 13"/>
          <p:cNvSpPr/>
          <p:nvPr/>
        </p:nvSpPr>
        <p:spPr>
          <a:xfrm rot="4011309">
            <a:off x="4567654" y="412381"/>
            <a:ext cx="4498508" cy="5820512"/>
          </a:xfrm>
          <a:prstGeom prst="cloud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1259258">
            <a:off x="4456203" y="2272021"/>
            <a:ext cx="4721409" cy="200440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vi-VN" sz="3000" b="1" i="1">
                <a:solidFill>
                  <a:srgbClr val="002060"/>
                </a:solidFill>
                <a:latin typeface="Cambria" pitchFamily="18" charset="0"/>
                <a:cs typeface="Calibri" pitchFamily="34" charset="0"/>
              </a:rPr>
              <a:t>Hãy chia sẻ những yêu cầu về đảm bảo an toàn và sức khoẻ nghề nghiệp đối với một nghề cụ thể mà em biết.</a:t>
            </a:r>
            <a:endParaRPr lang="en-US" sz="3000" b="1" i="1" dirty="0">
              <a:solidFill>
                <a:srgbClr val="002060"/>
              </a:solidFill>
              <a:latin typeface="Cambria" pitchFamily="18" charset="0"/>
              <a:cs typeface="Calibri" pitchFamily="34" charset="0"/>
            </a:endParaRPr>
          </a:p>
        </p:txBody>
      </p:sp>
    </p:spTree>
    <p:extLst>
      <p:ext uri="{BB962C8B-B14F-4D97-AF65-F5344CB8AC3E}">
        <p14:creationId xmlns:p14="http://schemas.microsoft.com/office/powerpoint/2010/main" val="30054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0000" r="-11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7951A8-4137-A96B-59BD-66C98A7CCDC0}"/>
              </a:ext>
            </a:extLst>
          </p:cNvPr>
          <p:cNvSpPr/>
          <p:nvPr/>
        </p:nvSpPr>
        <p:spPr>
          <a:xfrm>
            <a:off x="1750978" y="604996"/>
            <a:ext cx="9114817" cy="54456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F3A39D-978E-664A-D4C1-EBE0E422FAA7}"/>
              </a:ext>
            </a:extLst>
          </p:cNvPr>
          <p:cNvSpPr/>
          <p:nvPr/>
        </p:nvSpPr>
        <p:spPr>
          <a:xfrm>
            <a:off x="2234539" y="3327800"/>
            <a:ext cx="8407521" cy="6664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anose="05000000000000000000" pitchFamily="2" charset="2"/>
              <a:buChar char="ü"/>
            </a:pPr>
            <a:r>
              <a:rPr lang="vi-VN" sz="2600" b="1">
                <a:solidFill>
                  <a:srgbClr val="002060"/>
                </a:solidFill>
                <a:latin typeface="Times New Roman" pitchFamily="18" charset="0"/>
                <a:cs typeface="Times New Roman" pitchFamily="18" charset="0"/>
              </a:rPr>
              <a:t>Trình bày được xu hướng phát triển nghề nghiệp trong xã hội hiện đại.</a:t>
            </a:r>
          </a:p>
          <a:p>
            <a:pPr marL="457200" indent="-457200" algn="just">
              <a:buFont typeface="Wingdings" panose="05000000000000000000" pitchFamily="2" charset="2"/>
              <a:buChar char="ü"/>
            </a:pPr>
            <a:r>
              <a:rPr lang="vi-VN" sz="2600" b="1">
                <a:solidFill>
                  <a:srgbClr val="002060"/>
                </a:solidFill>
                <a:latin typeface="Times New Roman" pitchFamily="18" charset="0"/>
                <a:cs typeface="Times New Roman" pitchFamily="18" charset="0"/>
              </a:rPr>
              <a:t>Tìm hiểu tính chuyên nghiệp trong công việc, đảm bảo yêu cầu về an toàn và sức khoẻ nghề nghiệp.</a:t>
            </a:r>
          </a:p>
          <a:p>
            <a:pPr marL="457200" indent="-457200" algn="just">
              <a:buFont typeface="Wingdings" panose="05000000000000000000" pitchFamily="2" charset="2"/>
              <a:buChar char="ü"/>
            </a:pPr>
            <a:r>
              <a:rPr lang="vi-VN" sz="2600" b="1">
                <a:solidFill>
                  <a:srgbClr val="002060"/>
                </a:solidFill>
                <a:latin typeface="Times New Roman" pitchFamily="18" charset="0"/>
                <a:cs typeface="Times New Roman" pitchFamily="18" charset="0"/>
              </a:rPr>
              <a:t>Chỉ ra được những phẩm chất và năng lực cần có của người lao động trong xã hội hiện đại.</a:t>
            </a:r>
          </a:p>
          <a:p>
            <a:pPr marL="457200" indent="-457200" algn="just">
              <a:buFont typeface="Wingdings" panose="05000000000000000000" pitchFamily="2" charset="2"/>
              <a:buChar char="ü"/>
            </a:pPr>
            <a:r>
              <a:rPr lang="vi-VN" sz="2600" b="1">
                <a:solidFill>
                  <a:srgbClr val="002060"/>
                </a:solidFill>
                <a:latin typeface="Times New Roman" pitchFamily="18" charset="0"/>
                <a:cs typeface="Times New Roman" pitchFamily="18" charset="0"/>
              </a:rPr>
              <a:t>Phân tích được những thông tin cơ bản về thị trường lao động, nhu cầu sử dụng của thị trường lao động.</a:t>
            </a:r>
          </a:p>
          <a:p>
            <a:pPr marL="457200" indent="-457200" algn="just">
              <a:buFont typeface="Wingdings" panose="05000000000000000000" pitchFamily="2" charset="2"/>
              <a:buChar char="ü"/>
            </a:pPr>
            <a:r>
              <a:rPr lang="vi-VN" sz="2600" b="1">
                <a:solidFill>
                  <a:srgbClr val="002060"/>
                </a:solidFill>
                <a:latin typeface="Times New Roman" pitchFamily="18" charset="0"/>
                <a:cs typeface="Times New Roman" pitchFamily="18" charset="0"/>
              </a:rPr>
              <a:t>Phân tích và xử lí được các thông tin nghề nghiệp, thông tin về các cơ sở đào tạo và giáo dục nghề nghiệp.</a:t>
            </a:r>
          </a:p>
        </p:txBody>
      </p:sp>
      <p:sp>
        <p:nvSpPr>
          <p:cNvPr id="4" name="TextBox 3"/>
          <p:cNvSpPr txBox="1"/>
          <p:nvPr/>
        </p:nvSpPr>
        <p:spPr>
          <a:xfrm>
            <a:off x="3798780" y="604996"/>
            <a:ext cx="5360425" cy="861774"/>
          </a:xfrm>
          <a:prstGeom prst="rect">
            <a:avLst/>
          </a:prstGeom>
          <a:noFill/>
        </p:spPr>
        <p:txBody>
          <a:bodyPr wrap="square" rtlCol="0">
            <a:spAutoFit/>
          </a:bodyPr>
          <a:lstStyle/>
          <a:p>
            <a:pPr algn="ctr"/>
            <a:r>
              <a:rPr lang="en-US" sz="5000" b="1">
                <a:solidFill>
                  <a:srgbClr val="FF0000"/>
                </a:solidFill>
                <a:latin typeface="Times New Roman" pitchFamily="18" charset="0"/>
                <a:cs typeface="Times New Roman" pitchFamily="18" charset="0"/>
                <a:sym typeface="Nixie One"/>
              </a:rPr>
              <a:t>Mục tiêu chủ đề 7</a:t>
            </a:r>
            <a:endParaRPr lang="vi-VN" sz="5000" b="1" dirty="0">
              <a:solidFill>
                <a:srgbClr val="C00000"/>
              </a:solidFill>
              <a:latin typeface="Times New Roman" pitchFamily="18" charset="0"/>
              <a:ea typeface="Nixie One"/>
              <a:cs typeface="Times New Roman" pitchFamily="18" charset="0"/>
              <a:sym typeface="Nixie One"/>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4" y="-80387"/>
            <a:ext cx="2299381" cy="1876605"/>
          </a:xfrm>
          <a:prstGeom prst="rect">
            <a:avLst/>
          </a:prstGeom>
        </p:spPr>
      </p:pic>
    </p:spTree>
    <p:extLst>
      <p:ext uri="{BB962C8B-B14F-4D97-AF65-F5344CB8AC3E}">
        <p14:creationId xmlns:p14="http://schemas.microsoft.com/office/powerpoint/2010/main" val="30286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A85640-6DF0-4A94-E52A-CADB4FDB351F}"/>
              </a:ext>
            </a:extLst>
          </p:cNvPr>
          <p:cNvSpPr/>
          <p:nvPr/>
        </p:nvSpPr>
        <p:spPr>
          <a:xfrm>
            <a:off x="316375" y="191239"/>
            <a:ext cx="11559249" cy="642396"/>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00" b="1">
                <a:solidFill>
                  <a:srgbClr val="C00000"/>
                </a:solidFill>
                <a:latin typeface="Cambria" panose="02040503050406030204" pitchFamily="18" charset="0"/>
                <a:ea typeface="Cambria" panose="02040503050406030204" pitchFamily="18" charset="0"/>
              </a:rPr>
              <a:t>Những yêu cầu về đảm bảo an toàn và sức khoẻ nghề nghiệp</a:t>
            </a:r>
            <a:endPar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3" name="Rounded Rectangle 9">
            <a:extLst>
              <a:ext uri="{FF2B5EF4-FFF2-40B4-BE49-F238E27FC236}">
                <a16:creationId xmlns:a16="http://schemas.microsoft.com/office/drawing/2014/main" id="{CF87DAF7-82F4-92CD-8358-A8003C9BB15D}"/>
              </a:ext>
            </a:extLst>
          </p:cNvPr>
          <p:cNvSpPr/>
          <p:nvPr/>
        </p:nvSpPr>
        <p:spPr>
          <a:xfrm>
            <a:off x="489673" y="1151071"/>
            <a:ext cx="2123965" cy="2517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ambria" pitchFamily="18" charset="0"/>
                <a:ea typeface="Cambria Math" pitchFamily="18" charset="0"/>
                <a:cs typeface="Times New Roman" pitchFamily="18" charset="0"/>
              </a:rPr>
              <a:t>Không gian làm việc</a:t>
            </a:r>
            <a:endParaRPr lang="en-US" sz="3000" b="1" dirty="0">
              <a:latin typeface="Cambria" pitchFamily="18" charset="0"/>
              <a:ea typeface="Cambria Math" pitchFamily="18" charset="0"/>
              <a:cs typeface="Times New Roman" pitchFamily="18" charset="0"/>
            </a:endParaRPr>
          </a:p>
        </p:txBody>
      </p:sp>
      <p:sp>
        <p:nvSpPr>
          <p:cNvPr id="40" name="Rounded Rectangle 9">
            <a:extLst>
              <a:ext uri="{FF2B5EF4-FFF2-40B4-BE49-F238E27FC236}">
                <a16:creationId xmlns:a16="http://schemas.microsoft.com/office/drawing/2014/main" id="{2B4F6808-1B31-BF2D-B910-A638FF6728B0}"/>
              </a:ext>
            </a:extLst>
          </p:cNvPr>
          <p:cNvSpPr/>
          <p:nvPr/>
        </p:nvSpPr>
        <p:spPr>
          <a:xfrm>
            <a:off x="3178380" y="1088557"/>
            <a:ext cx="3602565"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sp>
        <p:nvSpPr>
          <p:cNvPr id="41" name="Rectangle 40">
            <a:extLst>
              <a:ext uri="{FF2B5EF4-FFF2-40B4-BE49-F238E27FC236}">
                <a16:creationId xmlns:a16="http://schemas.microsoft.com/office/drawing/2014/main" id="{71F0A7C7-B240-67E7-2860-A110477D8731}"/>
              </a:ext>
            </a:extLst>
          </p:cNvPr>
          <p:cNvSpPr/>
          <p:nvPr/>
        </p:nvSpPr>
        <p:spPr>
          <a:xfrm>
            <a:off x="3230880" y="1191993"/>
            <a:ext cx="3576320"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Đ</a:t>
            </a: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ủ ánh sáng </a:t>
            </a:r>
          </a:p>
        </p:txBody>
      </p:sp>
      <p:sp>
        <p:nvSpPr>
          <p:cNvPr id="42" name="Rounded Rectangle 9">
            <a:extLst>
              <a:ext uri="{FF2B5EF4-FFF2-40B4-BE49-F238E27FC236}">
                <a16:creationId xmlns:a16="http://schemas.microsoft.com/office/drawing/2014/main" id="{32EAED2E-DB35-07B3-0A29-2EA74E085D5E}"/>
              </a:ext>
            </a:extLst>
          </p:cNvPr>
          <p:cNvSpPr/>
          <p:nvPr/>
        </p:nvSpPr>
        <p:spPr>
          <a:xfrm>
            <a:off x="3178380" y="1993991"/>
            <a:ext cx="3602565"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sp>
        <p:nvSpPr>
          <p:cNvPr id="43" name="Rectangle 42">
            <a:extLst>
              <a:ext uri="{FF2B5EF4-FFF2-40B4-BE49-F238E27FC236}">
                <a16:creationId xmlns:a16="http://schemas.microsoft.com/office/drawing/2014/main" id="{9D999D20-F3F0-700F-832A-7B656BEE74FF}"/>
              </a:ext>
            </a:extLst>
          </p:cNvPr>
          <p:cNvSpPr/>
          <p:nvPr/>
        </p:nvSpPr>
        <p:spPr>
          <a:xfrm>
            <a:off x="3230880" y="2097427"/>
            <a:ext cx="3576320"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Nhiệt độ thích hợp</a:t>
            </a:r>
            <a:endParaRPr lang="vi-VN" altLang="ko-KR" sz="2500" b="1">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44" name="Rounded Rectangle 9">
            <a:extLst>
              <a:ext uri="{FF2B5EF4-FFF2-40B4-BE49-F238E27FC236}">
                <a16:creationId xmlns:a16="http://schemas.microsoft.com/office/drawing/2014/main" id="{23429A7F-0C68-6C8F-59C3-DE8EE2EAD76C}"/>
              </a:ext>
            </a:extLst>
          </p:cNvPr>
          <p:cNvSpPr/>
          <p:nvPr/>
        </p:nvSpPr>
        <p:spPr>
          <a:xfrm>
            <a:off x="3178380" y="2929903"/>
            <a:ext cx="3602565"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cxnSp>
        <p:nvCxnSpPr>
          <p:cNvPr id="45" name="Straight Arrow Connector 44">
            <a:extLst>
              <a:ext uri="{FF2B5EF4-FFF2-40B4-BE49-F238E27FC236}">
                <a16:creationId xmlns:a16="http://schemas.microsoft.com/office/drawing/2014/main" id="{426F8408-6094-47F0-5893-1419788983D6}"/>
              </a:ext>
            </a:extLst>
          </p:cNvPr>
          <p:cNvCxnSpPr>
            <a:cxnSpLocks/>
            <a:stCxn id="33" idx="3"/>
            <a:endCxn id="40" idx="1"/>
          </p:cNvCxnSpPr>
          <p:nvPr/>
        </p:nvCxnSpPr>
        <p:spPr>
          <a:xfrm flipV="1">
            <a:off x="2613638" y="1505746"/>
            <a:ext cx="564742" cy="9039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FDAFE2-94AD-5D6F-9A8C-039FD722D489}"/>
              </a:ext>
            </a:extLst>
          </p:cNvPr>
          <p:cNvCxnSpPr>
            <a:cxnSpLocks/>
            <a:stCxn id="33" idx="3"/>
            <a:endCxn id="42" idx="1"/>
          </p:cNvCxnSpPr>
          <p:nvPr/>
        </p:nvCxnSpPr>
        <p:spPr>
          <a:xfrm>
            <a:off x="2613638" y="2409740"/>
            <a:ext cx="564742" cy="1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6BB184-F436-4DEC-E9C0-393DE5236A29}"/>
              </a:ext>
            </a:extLst>
          </p:cNvPr>
          <p:cNvCxnSpPr>
            <a:cxnSpLocks/>
            <a:stCxn id="33" idx="3"/>
            <a:endCxn id="44" idx="1"/>
          </p:cNvCxnSpPr>
          <p:nvPr/>
        </p:nvCxnSpPr>
        <p:spPr>
          <a:xfrm>
            <a:off x="2613638" y="2409740"/>
            <a:ext cx="564742" cy="9373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4363E864-E9C2-8F12-670F-CC7742E8E181}"/>
              </a:ext>
            </a:extLst>
          </p:cNvPr>
          <p:cNvSpPr/>
          <p:nvPr/>
        </p:nvSpPr>
        <p:spPr>
          <a:xfrm>
            <a:off x="3240329" y="3035825"/>
            <a:ext cx="3576320"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Thoáng đãng, an toàn.</a:t>
            </a:r>
            <a:endParaRPr lang="vi-VN" altLang="ko-KR" sz="2500" b="1">
              <a:solidFill>
                <a:srgbClr val="002060"/>
              </a:solidFill>
              <a:latin typeface="Cambria" panose="02040503050406030204" pitchFamily="18" charset="0"/>
              <a:ea typeface="Cambria" panose="02040503050406030204" pitchFamily="18" charset="0"/>
              <a:cs typeface="Times New Roman" pitchFamily="18" charset="0"/>
            </a:endParaRPr>
          </a:p>
        </p:txBody>
      </p:sp>
      <p:pic>
        <p:nvPicPr>
          <p:cNvPr id="1026" name="Picture 2" descr="Không gian văn phòng là gì? (Khái niệm, đặc điểm và vai trò)">
            <a:extLst>
              <a:ext uri="{FF2B5EF4-FFF2-40B4-BE49-F238E27FC236}">
                <a16:creationId xmlns:a16="http://schemas.microsoft.com/office/drawing/2014/main" id="{7410DFDD-3FB2-2B7C-5A86-82B1041D1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20" y="3486002"/>
            <a:ext cx="4530090" cy="2913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Nhân viên văn phòng làm công việc gì? Có vất vả không?">
            <a:extLst>
              <a:ext uri="{FF2B5EF4-FFF2-40B4-BE49-F238E27FC236}">
                <a16:creationId xmlns:a16="http://schemas.microsoft.com/office/drawing/2014/main" id="{EED449FD-AEF8-C68A-3717-9632BE069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 y="3964410"/>
            <a:ext cx="5794685" cy="2414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Tiếng Anh Văn phòng">
            <a:extLst>
              <a:ext uri="{FF2B5EF4-FFF2-40B4-BE49-F238E27FC236}">
                <a16:creationId xmlns:a16="http://schemas.microsoft.com/office/drawing/2014/main" id="{B4AD8DC1-85EF-805B-A048-B69B0282A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207" y="1088557"/>
            <a:ext cx="4354716" cy="2461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1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par>
                                <p:cTn id="22" presetID="22" presetClass="entr" presetSubtype="8"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44" grpId="0" animBg="1"/>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A85640-6DF0-4A94-E52A-CADB4FDB351F}"/>
              </a:ext>
            </a:extLst>
          </p:cNvPr>
          <p:cNvSpPr/>
          <p:nvPr/>
        </p:nvSpPr>
        <p:spPr>
          <a:xfrm>
            <a:off x="316375" y="191239"/>
            <a:ext cx="11559249" cy="642396"/>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00" b="1">
                <a:solidFill>
                  <a:srgbClr val="C00000"/>
                </a:solidFill>
                <a:latin typeface="Cambria" panose="02040503050406030204" pitchFamily="18" charset="0"/>
                <a:ea typeface="Cambria" panose="02040503050406030204" pitchFamily="18" charset="0"/>
              </a:rPr>
              <a:t>Những yêu cầu về đảm bảo an toàn và sức khoẻ nghề nghiệp</a:t>
            </a:r>
            <a:endPar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3" name="Rounded Rectangle 9">
            <a:extLst>
              <a:ext uri="{FF2B5EF4-FFF2-40B4-BE49-F238E27FC236}">
                <a16:creationId xmlns:a16="http://schemas.microsoft.com/office/drawing/2014/main" id="{CF87DAF7-82F4-92CD-8358-A8003C9BB15D}"/>
              </a:ext>
            </a:extLst>
          </p:cNvPr>
          <p:cNvSpPr/>
          <p:nvPr/>
        </p:nvSpPr>
        <p:spPr>
          <a:xfrm>
            <a:off x="763993" y="1171391"/>
            <a:ext cx="2123965" cy="251733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ambria" pitchFamily="18" charset="0"/>
                <a:ea typeface="Cambria Math" pitchFamily="18" charset="0"/>
                <a:cs typeface="Times New Roman" pitchFamily="18" charset="0"/>
              </a:rPr>
              <a:t>Trang thiết bị an toàn lao động</a:t>
            </a:r>
            <a:endParaRPr lang="en-US" sz="3000" b="1" dirty="0">
              <a:latin typeface="Cambria" pitchFamily="18" charset="0"/>
              <a:ea typeface="Cambria Math" pitchFamily="18" charset="0"/>
              <a:cs typeface="Times New Roman" pitchFamily="18" charset="0"/>
            </a:endParaRPr>
          </a:p>
        </p:txBody>
      </p:sp>
      <p:sp>
        <p:nvSpPr>
          <p:cNvPr id="40" name="Rounded Rectangle 9">
            <a:extLst>
              <a:ext uri="{FF2B5EF4-FFF2-40B4-BE49-F238E27FC236}">
                <a16:creationId xmlns:a16="http://schemas.microsoft.com/office/drawing/2014/main" id="{2B4F6808-1B31-BF2D-B910-A638FF6728B0}"/>
              </a:ext>
            </a:extLst>
          </p:cNvPr>
          <p:cNvSpPr/>
          <p:nvPr/>
        </p:nvSpPr>
        <p:spPr>
          <a:xfrm>
            <a:off x="4083552" y="1108877"/>
            <a:ext cx="7157648"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rgbClr val="002060"/>
              </a:solidFill>
              <a:latin typeface="Cambria" panose="02040503050406030204" pitchFamily="18" charset="0"/>
            </a:endParaRPr>
          </a:p>
        </p:txBody>
      </p:sp>
      <p:sp>
        <p:nvSpPr>
          <p:cNvPr id="41" name="Rectangle 40">
            <a:extLst>
              <a:ext uri="{FF2B5EF4-FFF2-40B4-BE49-F238E27FC236}">
                <a16:creationId xmlns:a16="http://schemas.microsoft.com/office/drawing/2014/main" id="{71F0A7C7-B240-67E7-2860-A110477D8731}"/>
              </a:ext>
            </a:extLst>
          </p:cNvPr>
          <p:cNvSpPr/>
          <p:nvPr/>
        </p:nvSpPr>
        <p:spPr>
          <a:xfrm>
            <a:off x="4131456" y="1212313"/>
            <a:ext cx="710550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400" b="1">
                <a:solidFill>
                  <a:srgbClr val="002060"/>
                </a:solidFill>
                <a:latin typeface="Cambria" panose="02040503050406030204" pitchFamily="18" charset="0"/>
                <a:ea typeface="Cambria" panose="02040503050406030204" pitchFamily="18" charset="0"/>
                <a:cs typeface="Times New Roman" pitchFamily="18" charset="0"/>
              </a:rPr>
              <a:t>Đáp ứng nhu cầu công việc</a:t>
            </a:r>
            <a:endParaRPr lang="vi-VN" altLang="ko-KR" sz="2400" b="1">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42" name="Rounded Rectangle 9">
            <a:extLst>
              <a:ext uri="{FF2B5EF4-FFF2-40B4-BE49-F238E27FC236}">
                <a16:creationId xmlns:a16="http://schemas.microsoft.com/office/drawing/2014/main" id="{32EAED2E-DB35-07B3-0A29-2EA74E085D5E}"/>
              </a:ext>
            </a:extLst>
          </p:cNvPr>
          <p:cNvSpPr/>
          <p:nvPr/>
        </p:nvSpPr>
        <p:spPr>
          <a:xfrm>
            <a:off x="4083552" y="2014311"/>
            <a:ext cx="7157648"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rgbClr val="002060"/>
              </a:solidFill>
              <a:latin typeface="Cambria" panose="02040503050406030204" pitchFamily="18" charset="0"/>
            </a:endParaRPr>
          </a:p>
        </p:txBody>
      </p:sp>
      <p:sp>
        <p:nvSpPr>
          <p:cNvPr id="43" name="Rectangle 42">
            <a:extLst>
              <a:ext uri="{FF2B5EF4-FFF2-40B4-BE49-F238E27FC236}">
                <a16:creationId xmlns:a16="http://schemas.microsoft.com/office/drawing/2014/main" id="{9D999D20-F3F0-700F-832A-7B656BEE74FF}"/>
              </a:ext>
            </a:extLst>
          </p:cNvPr>
          <p:cNvSpPr/>
          <p:nvPr/>
        </p:nvSpPr>
        <p:spPr>
          <a:xfrm>
            <a:off x="4131456" y="2117747"/>
            <a:ext cx="710550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400" b="1">
                <a:solidFill>
                  <a:srgbClr val="002060"/>
                </a:solidFill>
                <a:latin typeface="Cambria" panose="02040503050406030204" pitchFamily="18" charset="0"/>
                <a:ea typeface="Cambria" panose="02040503050406030204" pitchFamily="18" charset="0"/>
                <a:cs typeface="Times New Roman" pitchFamily="18" charset="0"/>
              </a:rPr>
              <a:t>Phù hợp với hoạt động trong nghề nghiệp</a:t>
            </a:r>
            <a:endParaRPr lang="vi-VN" altLang="ko-KR" sz="2400" b="1">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44" name="Rounded Rectangle 9">
            <a:extLst>
              <a:ext uri="{FF2B5EF4-FFF2-40B4-BE49-F238E27FC236}">
                <a16:creationId xmlns:a16="http://schemas.microsoft.com/office/drawing/2014/main" id="{23429A7F-0C68-6C8F-59C3-DE8EE2EAD76C}"/>
              </a:ext>
            </a:extLst>
          </p:cNvPr>
          <p:cNvSpPr/>
          <p:nvPr/>
        </p:nvSpPr>
        <p:spPr>
          <a:xfrm>
            <a:off x="4083552" y="2950223"/>
            <a:ext cx="7157648"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rgbClr val="002060"/>
              </a:solidFill>
              <a:latin typeface="Cambria" panose="02040503050406030204" pitchFamily="18" charset="0"/>
            </a:endParaRPr>
          </a:p>
        </p:txBody>
      </p:sp>
      <p:cxnSp>
        <p:nvCxnSpPr>
          <p:cNvPr id="45" name="Straight Arrow Connector 44">
            <a:extLst>
              <a:ext uri="{FF2B5EF4-FFF2-40B4-BE49-F238E27FC236}">
                <a16:creationId xmlns:a16="http://schemas.microsoft.com/office/drawing/2014/main" id="{426F8408-6094-47F0-5893-1419788983D6}"/>
              </a:ext>
            </a:extLst>
          </p:cNvPr>
          <p:cNvCxnSpPr>
            <a:cxnSpLocks/>
            <a:stCxn id="33" idx="3"/>
            <a:endCxn id="40" idx="1"/>
          </p:cNvCxnSpPr>
          <p:nvPr/>
        </p:nvCxnSpPr>
        <p:spPr>
          <a:xfrm flipV="1">
            <a:off x="2887958" y="1526066"/>
            <a:ext cx="1195594" cy="9039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FDAFE2-94AD-5D6F-9A8C-039FD722D489}"/>
              </a:ext>
            </a:extLst>
          </p:cNvPr>
          <p:cNvCxnSpPr>
            <a:cxnSpLocks/>
            <a:stCxn id="33" idx="3"/>
            <a:endCxn id="42" idx="1"/>
          </p:cNvCxnSpPr>
          <p:nvPr/>
        </p:nvCxnSpPr>
        <p:spPr>
          <a:xfrm>
            <a:off x="2887958" y="2430060"/>
            <a:ext cx="1195594" cy="1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6BB184-F436-4DEC-E9C0-393DE5236A29}"/>
              </a:ext>
            </a:extLst>
          </p:cNvPr>
          <p:cNvCxnSpPr>
            <a:cxnSpLocks/>
            <a:stCxn id="33" idx="3"/>
            <a:endCxn id="44" idx="1"/>
          </p:cNvCxnSpPr>
          <p:nvPr/>
        </p:nvCxnSpPr>
        <p:spPr>
          <a:xfrm>
            <a:off x="2887958" y="2430060"/>
            <a:ext cx="1195594" cy="9373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4363E864-E9C2-8F12-670F-CC7742E8E181}"/>
              </a:ext>
            </a:extLst>
          </p:cNvPr>
          <p:cNvSpPr/>
          <p:nvPr/>
        </p:nvSpPr>
        <p:spPr>
          <a:xfrm>
            <a:off x="4140905" y="3056145"/>
            <a:ext cx="710550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400" b="1">
                <a:solidFill>
                  <a:srgbClr val="002060"/>
                </a:solidFill>
                <a:latin typeface="Cambria" panose="02040503050406030204" pitchFamily="18" charset="0"/>
                <a:ea typeface="Cambria" panose="02040503050406030204" pitchFamily="18" charset="0"/>
                <a:cs typeface="Times New Roman" pitchFamily="18" charset="0"/>
              </a:rPr>
              <a:t>Có thiết bị chuyên dụng đối với những nghề đặc thù nguy hiểm, độc hại.</a:t>
            </a:r>
            <a:endParaRPr lang="vi-VN" altLang="ko-KR" sz="2400" b="1">
              <a:solidFill>
                <a:srgbClr val="002060"/>
              </a:solidFill>
              <a:latin typeface="Cambria" panose="02040503050406030204" pitchFamily="18" charset="0"/>
              <a:ea typeface="Cambria" panose="02040503050406030204" pitchFamily="18" charset="0"/>
              <a:cs typeface="Times New Roman" pitchFamily="18" charset="0"/>
            </a:endParaRPr>
          </a:p>
        </p:txBody>
      </p:sp>
      <p:pic>
        <p:nvPicPr>
          <p:cNvPr id="2050" name="Picture 2">
            <a:extLst>
              <a:ext uri="{FF2B5EF4-FFF2-40B4-BE49-F238E27FC236}">
                <a16:creationId xmlns:a16="http://schemas.microsoft.com/office/drawing/2014/main" id="{6D316574-D96F-A9FC-1D9F-256F93624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341" y="3783161"/>
            <a:ext cx="2606211" cy="2654076"/>
          </a:xfrm>
          <a:prstGeom prst="ellipse">
            <a:avLst/>
          </a:prstGeom>
          <a:ln w="63500" cap="rnd">
            <a:solidFill>
              <a:srgbClr val="DFDBF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AA96CCD-6454-56D0-4635-41872B50B5E1}"/>
              </a:ext>
            </a:extLst>
          </p:cNvPr>
          <p:cNvPicPr>
            <a:picLocks noChangeAspect="1"/>
          </p:cNvPicPr>
          <p:nvPr/>
        </p:nvPicPr>
        <p:blipFill>
          <a:blip r:embed="rId4"/>
          <a:stretch>
            <a:fillRect/>
          </a:stretch>
        </p:blipFill>
        <p:spPr>
          <a:xfrm>
            <a:off x="5219569" y="4022908"/>
            <a:ext cx="2232728" cy="2288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6" name="Picture 8" descr="Vì sao cần phải sử dụng thiết bị lao động">
            <a:extLst>
              <a:ext uri="{FF2B5EF4-FFF2-40B4-BE49-F238E27FC236}">
                <a16:creationId xmlns:a16="http://schemas.microsoft.com/office/drawing/2014/main" id="{CB86B623-E024-D6B4-D124-31C88BE51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158" y="3944990"/>
            <a:ext cx="3837001" cy="25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par>
                                <p:cTn id="22" presetID="22" presetClass="entr" presetSubtype="8"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44" grpId="0" animBg="1"/>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A85640-6DF0-4A94-E52A-CADB4FDB351F}"/>
              </a:ext>
            </a:extLst>
          </p:cNvPr>
          <p:cNvSpPr/>
          <p:nvPr/>
        </p:nvSpPr>
        <p:spPr>
          <a:xfrm>
            <a:off x="316375" y="191239"/>
            <a:ext cx="11559249" cy="642396"/>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00" b="1">
                <a:solidFill>
                  <a:srgbClr val="C00000"/>
                </a:solidFill>
                <a:latin typeface="Cambria" panose="02040503050406030204" pitchFamily="18" charset="0"/>
                <a:ea typeface="Cambria" panose="02040503050406030204" pitchFamily="18" charset="0"/>
              </a:rPr>
              <a:t>Những yêu cầu về đảm bảo an toàn và sức khoẻ nghề nghiệp</a:t>
            </a:r>
            <a:endPar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3" name="Rounded Rectangle 9">
            <a:extLst>
              <a:ext uri="{FF2B5EF4-FFF2-40B4-BE49-F238E27FC236}">
                <a16:creationId xmlns:a16="http://schemas.microsoft.com/office/drawing/2014/main" id="{CF87DAF7-82F4-92CD-8358-A8003C9BB15D}"/>
              </a:ext>
            </a:extLst>
          </p:cNvPr>
          <p:cNvSpPr/>
          <p:nvPr/>
        </p:nvSpPr>
        <p:spPr>
          <a:xfrm>
            <a:off x="1078953" y="1313631"/>
            <a:ext cx="2123965" cy="251733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Cambria" pitchFamily="18" charset="0"/>
                <a:ea typeface="Cambria Math" pitchFamily="18" charset="0"/>
                <a:cs typeface="Times New Roman" pitchFamily="18" charset="0"/>
              </a:rPr>
              <a:t>Thời gian làm việc</a:t>
            </a:r>
            <a:endParaRPr lang="en-US" sz="3000" b="1" dirty="0">
              <a:latin typeface="Cambria" pitchFamily="18" charset="0"/>
              <a:ea typeface="Cambria Math" pitchFamily="18" charset="0"/>
              <a:cs typeface="Times New Roman" pitchFamily="18" charset="0"/>
            </a:endParaRPr>
          </a:p>
        </p:txBody>
      </p:sp>
      <p:sp>
        <p:nvSpPr>
          <p:cNvPr id="40" name="Rounded Rectangle 9">
            <a:extLst>
              <a:ext uri="{FF2B5EF4-FFF2-40B4-BE49-F238E27FC236}">
                <a16:creationId xmlns:a16="http://schemas.microsoft.com/office/drawing/2014/main" id="{2B4F6808-1B31-BF2D-B910-A638FF6728B0}"/>
              </a:ext>
            </a:extLst>
          </p:cNvPr>
          <p:cNvSpPr/>
          <p:nvPr/>
        </p:nvSpPr>
        <p:spPr>
          <a:xfrm>
            <a:off x="4398511" y="1251117"/>
            <a:ext cx="6625451"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sp>
        <p:nvSpPr>
          <p:cNvPr id="41" name="Rectangle 40">
            <a:extLst>
              <a:ext uri="{FF2B5EF4-FFF2-40B4-BE49-F238E27FC236}">
                <a16:creationId xmlns:a16="http://schemas.microsoft.com/office/drawing/2014/main" id="{71F0A7C7-B240-67E7-2860-A110477D8731}"/>
              </a:ext>
            </a:extLst>
          </p:cNvPr>
          <p:cNvSpPr/>
          <p:nvPr/>
        </p:nvSpPr>
        <p:spPr>
          <a:xfrm>
            <a:off x="4446416" y="1354553"/>
            <a:ext cx="657718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Đ</a:t>
            </a: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ảm bảo phù hợp với từng nghề nghiệp</a:t>
            </a:r>
          </a:p>
        </p:txBody>
      </p:sp>
      <p:sp>
        <p:nvSpPr>
          <p:cNvPr id="42" name="Rounded Rectangle 9">
            <a:extLst>
              <a:ext uri="{FF2B5EF4-FFF2-40B4-BE49-F238E27FC236}">
                <a16:creationId xmlns:a16="http://schemas.microsoft.com/office/drawing/2014/main" id="{32EAED2E-DB35-07B3-0A29-2EA74E085D5E}"/>
              </a:ext>
            </a:extLst>
          </p:cNvPr>
          <p:cNvSpPr/>
          <p:nvPr/>
        </p:nvSpPr>
        <p:spPr>
          <a:xfrm>
            <a:off x="4398511" y="2156551"/>
            <a:ext cx="6625451"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sp>
        <p:nvSpPr>
          <p:cNvPr id="43" name="Rectangle 42">
            <a:extLst>
              <a:ext uri="{FF2B5EF4-FFF2-40B4-BE49-F238E27FC236}">
                <a16:creationId xmlns:a16="http://schemas.microsoft.com/office/drawing/2014/main" id="{9D999D20-F3F0-700F-832A-7B656BEE74FF}"/>
              </a:ext>
            </a:extLst>
          </p:cNvPr>
          <p:cNvSpPr/>
          <p:nvPr/>
        </p:nvSpPr>
        <p:spPr>
          <a:xfrm>
            <a:off x="4446416" y="2259987"/>
            <a:ext cx="657718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T</a:t>
            </a: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ránh làm việc quá thời gian</a:t>
            </a:r>
          </a:p>
        </p:txBody>
      </p:sp>
      <p:sp>
        <p:nvSpPr>
          <p:cNvPr id="44" name="Rounded Rectangle 9">
            <a:extLst>
              <a:ext uri="{FF2B5EF4-FFF2-40B4-BE49-F238E27FC236}">
                <a16:creationId xmlns:a16="http://schemas.microsoft.com/office/drawing/2014/main" id="{23429A7F-0C68-6C8F-59C3-DE8EE2EAD76C}"/>
              </a:ext>
            </a:extLst>
          </p:cNvPr>
          <p:cNvSpPr/>
          <p:nvPr/>
        </p:nvSpPr>
        <p:spPr>
          <a:xfrm>
            <a:off x="4398511" y="3092463"/>
            <a:ext cx="6625451" cy="834378"/>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cxnSp>
        <p:nvCxnSpPr>
          <p:cNvPr id="45" name="Straight Arrow Connector 44">
            <a:extLst>
              <a:ext uri="{FF2B5EF4-FFF2-40B4-BE49-F238E27FC236}">
                <a16:creationId xmlns:a16="http://schemas.microsoft.com/office/drawing/2014/main" id="{426F8408-6094-47F0-5893-1419788983D6}"/>
              </a:ext>
            </a:extLst>
          </p:cNvPr>
          <p:cNvCxnSpPr>
            <a:cxnSpLocks/>
            <a:stCxn id="33" idx="3"/>
            <a:endCxn id="40" idx="1"/>
          </p:cNvCxnSpPr>
          <p:nvPr/>
        </p:nvCxnSpPr>
        <p:spPr>
          <a:xfrm flipV="1">
            <a:off x="3202918" y="1668306"/>
            <a:ext cx="1195593" cy="9039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FDAFE2-94AD-5D6F-9A8C-039FD722D489}"/>
              </a:ext>
            </a:extLst>
          </p:cNvPr>
          <p:cNvCxnSpPr>
            <a:cxnSpLocks/>
            <a:stCxn id="33" idx="3"/>
            <a:endCxn id="42" idx="1"/>
          </p:cNvCxnSpPr>
          <p:nvPr/>
        </p:nvCxnSpPr>
        <p:spPr>
          <a:xfrm>
            <a:off x="3202918" y="2572300"/>
            <a:ext cx="1195593" cy="1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6BB184-F436-4DEC-E9C0-393DE5236A29}"/>
              </a:ext>
            </a:extLst>
          </p:cNvPr>
          <p:cNvCxnSpPr>
            <a:cxnSpLocks/>
            <a:stCxn id="33" idx="3"/>
            <a:endCxn id="44" idx="1"/>
          </p:cNvCxnSpPr>
          <p:nvPr/>
        </p:nvCxnSpPr>
        <p:spPr>
          <a:xfrm>
            <a:off x="3202918" y="2572300"/>
            <a:ext cx="1195593" cy="9373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4363E864-E9C2-8F12-670F-CC7742E8E181}"/>
              </a:ext>
            </a:extLst>
          </p:cNvPr>
          <p:cNvSpPr/>
          <p:nvPr/>
        </p:nvSpPr>
        <p:spPr>
          <a:xfrm>
            <a:off x="4455865" y="3198385"/>
            <a:ext cx="6577184"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500" b="1">
                <a:solidFill>
                  <a:srgbClr val="002060"/>
                </a:solidFill>
                <a:latin typeface="Cambria" panose="02040503050406030204" pitchFamily="18" charset="0"/>
                <a:ea typeface="Cambria" panose="02040503050406030204" pitchFamily="18" charset="0"/>
                <a:cs typeface="Times New Roman" pitchFamily="18" charset="0"/>
              </a:rPr>
              <a:t>Có</a:t>
            </a:r>
            <a:r>
              <a:rPr lang="vi-VN" altLang="ko-KR" sz="2500" b="1">
                <a:solidFill>
                  <a:srgbClr val="002060"/>
                </a:solidFill>
                <a:latin typeface="Cambria" panose="02040503050406030204" pitchFamily="18" charset="0"/>
                <a:ea typeface="Cambria" panose="02040503050406030204" pitchFamily="18" charset="0"/>
                <a:cs typeface="Times New Roman" pitchFamily="18" charset="0"/>
              </a:rPr>
              <a:t> đủ thời gian nghỉ ngơi</a:t>
            </a:r>
          </a:p>
        </p:txBody>
      </p:sp>
      <p:pic>
        <p:nvPicPr>
          <p:cNvPr id="3074" name="Picture 2">
            <a:extLst>
              <a:ext uri="{FF2B5EF4-FFF2-40B4-BE49-F238E27FC236}">
                <a16:creationId xmlns:a16="http://schemas.microsoft.com/office/drawing/2014/main" id="{6BDCE3F8-FA23-195C-8D3F-C41B44FD5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510" y="3916420"/>
            <a:ext cx="6109970" cy="268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3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par>
                                <p:cTn id="22" presetID="22" presetClass="entr" presetSubtype="8"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44" grpId="0" animBg="1"/>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A85640-6DF0-4A94-E52A-CADB4FDB351F}"/>
              </a:ext>
            </a:extLst>
          </p:cNvPr>
          <p:cNvSpPr/>
          <p:nvPr/>
        </p:nvSpPr>
        <p:spPr>
          <a:xfrm>
            <a:off x="316375" y="191239"/>
            <a:ext cx="11559249" cy="642396"/>
          </a:xfrm>
          <a:prstGeom prst="round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00" b="1">
                <a:solidFill>
                  <a:srgbClr val="C00000"/>
                </a:solidFill>
                <a:latin typeface="Cambria" panose="02040503050406030204" pitchFamily="18" charset="0"/>
                <a:ea typeface="Cambria" panose="02040503050406030204" pitchFamily="18" charset="0"/>
              </a:rPr>
              <a:t>Những yêu cầu về đảm bảo an toàn và sức khoẻ nghề nghiệp</a:t>
            </a:r>
            <a:endPar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3" name="Rounded Rectangle 9">
            <a:extLst>
              <a:ext uri="{FF2B5EF4-FFF2-40B4-BE49-F238E27FC236}">
                <a16:creationId xmlns:a16="http://schemas.microsoft.com/office/drawing/2014/main" id="{CF87DAF7-82F4-92CD-8358-A8003C9BB15D}"/>
              </a:ext>
            </a:extLst>
          </p:cNvPr>
          <p:cNvSpPr/>
          <p:nvPr/>
        </p:nvSpPr>
        <p:spPr>
          <a:xfrm>
            <a:off x="539895" y="1240361"/>
            <a:ext cx="4976985" cy="169372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Cambria" pitchFamily="18" charset="0"/>
                <a:ea typeface="Cambria Math" pitchFamily="18" charset="0"/>
                <a:cs typeface="Times New Roman" pitchFamily="18" charset="0"/>
              </a:rPr>
              <a:t>Điều kiện chăm sóc sức khoẻ thường xuyên cho người lao động</a:t>
            </a:r>
            <a:endParaRPr lang="en-US" sz="3000" b="1" dirty="0">
              <a:latin typeface="Cambria" pitchFamily="18" charset="0"/>
              <a:ea typeface="Cambria Math" pitchFamily="18" charset="0"/>
              <a:cs typeface="Times New Roman" pitchFamily="18" charset="0"/>
            </a:endParaRPr>
          </a:p>
        </p:txBody>
      </p:sp>
      <p:sp>
        <p:nvSpPr>
          <p:cNvPr id="40" name="Rounded Rectangle 9">
            <a:extLst>
              <a:ext uri="{FF2B5EF4-FFF2-40B4-BE49-F238E27FC236}">
                <a16:creationId xmlns:a16="http://schemas.microsoft.com/office/drawing/2014/main" id="{2B4F6808-1B31-BF2D-B910-A638FF6728B0}"/>
              </a:ext>
            </a:extLst>
          </p:cNvPr>
          <p:cNvSpPr/>
          <p:nvPr/>
        </p:nvSpPr>
        <p:spPr>
          <a:xfrm>
            <a:off x="6319520" y="1163383"/>
            <a:ext cx="5346734" cy="1847684"/>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500" b="1" dirty="0">
              <a:solidFill>
                <a:srgbClr val="002060"/>
              </a:solidFill>
              <a:latin typeface="Cambria" panose="02040503050406030204" pitchFamily="18" charset="0"/>
            </a:endParaRPr>
          </a:p>
        </p:txBody>
      </p:sp>
      <p:sp>
        <p:nvSpPr>
          <p:cNvPr id="41" name="Rectangle 40">
            <a:extLst>
              <a:ext uri="{FF2B5EF4-FFF2-40B4-BE49-F238E27FC236}">
                <a16:creationId xmlns:a16="http://schemas.microsoft.com/office/drawing/2014/main" id="{71F0A7C7-B240-67E7-2860-A110477D8731}"/>
              </a:ext>
            </a:extLst>
          </p:cNvPr>
          <p:cNvSpPr/>
          <p:nvPr/>
        </p:nvSpPr>
        <p:spPr>
          <a:xfrm>
            <a:off x="6470817" y="1766027"/>
            <a:ext cx="4949021" cy="64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3000" b="1">
                <a:solidFill>
                  <a:srgbClr val="002060"/>
                </a:solidFill>
                <a:latin typeface="Cambria" panose="02040503050406030204" pitchFamily="18" charset="0"/>
                <a:ea typeface="Cambria" panose="02040503050406030204" pitchFamily="18" charset="0"/>
                <a:cs typeface="Times New Roman" pitchFamily="18" charset="0"/>
              </a:rPr>
              <a:t>Người lao động được thăm khám sức khỏe định kì.</a:t>
            </a:r>
          </a:p>
        </p:txBody>
      </p:sp>
      <p:cxnSp>
        <p:nvCxnSpPr>
          <p:cNvPr id="45" name="Straight Arrow Connector 44">
            <a:extLst>
              <a:ext uri="{FF2B5EF4-FFF2-40B4-BE49-F238E27FC236}">
                <a16:creationId xmlns:a16="http://schemas.microsoft.com/office/drawing/2014/main" id="{426F8408-6094-47F0-5893-1419788983D6}"/>
              </a:ext>
            </a:extLst>
          </p:cNvPr>
          <p:cNvCxnSpPr>
            <a:cxnSpLocks/>
            <a:stCxn id="33" idx="3"/>
            <a:endCxn id="40" idx="1"/>
          </p:cNvCxnSpPr>
          <p:nvPr/>
        </p:nvCxnSpPr>
        <p:spPr>
          <a:xfrm>
            <a:off x="5516880" y="2087225"/>
            <a:ext cx="80264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Khám sức khỏe tổng quát doanh nghiệp có bắt buộc không ?">
            <a:extLst>
              <a:ext uri="{FF2B5EF4-FFF2-40B4-BE49-F238E27FC236}">
                <a16:creationId xmlns:a16="http://schemas.microsoft.com/office/drawing/2014/main" id="{FC1B473C-9698-31EE-E6ED-F988C696A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80" y="3271900"/>
            <a:ext cx="4343400" cy="29413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Khám sức khỏe cho hơn 1.000 công nhân ở Vũng Áng">
            <a:extLst>
              <a:ext uri="{FF2B5EF4-FFF2-40B4-BE49-F238E27FC236}">
                <a16:creationId xmlns:a16="http://schemas.microsoft.com/office/drawing/2014/main" id="{F9498FDC-3EA5-3828-6DC0-3C3003AD9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695" y="3271901"/>
            <a:ext cx="4619625" cy="29413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266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1688013"/>
            <a:chOff x="5194249" y="84187"/>
            <a:chExt cx="6606271" cy="2077665"/>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2077665"/>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3: Xác định những biểu hiện của tính chuyên nghiệp/ chưa chuyên nghiệp và đảm bảo an toàn/ chưa an toàn và sức khoẻ nghề nghiệp trong công việc ở hình ảnh cụ thể.</a:t>
              </a:r>
              <a:endParaRPr lang="en-US" sz="2500" b="1" dirty="0">
                <a:solidFill>
                  <a:schemeClr val="bg1"/>
                </a:solidFill>
                <a:latin typeface="Cambria" pitchFamily="18" charset="0"/>
                <a:cs typeface="Arial" panose="020B0604020202020204" pitchFamily="34" charset="0"/>
              </a:endParaRPr>
            </a:p>
          </p:txBody>
        </p:sp>
      </p:grpSp>
      <p:grpSp>
        <p:nvGrpSpPr>
          <p:cNvPr id="3" name="组合 36">
            <a:extLst>
              <a:ext uri="{FF2B5EF4-FFF2-40B4-BE49-F238E27FC236}">
                <a16:creationId xmlns:a16="http://schemas.microsoft.com/office/drawing/2014/main" id="{7572540A-E1A5-35FB-5830-CB84D3B80443}"/>
              </a:ext>
            </a:extLst>
          </p:cNvPr>
          <p:cNvGrpSpPr>
            <a:grpSpLocks/>
          </p:cNvGrpSpPr>
          <p:nvPr/>
        </p:nvGrpSpPr>
        <p:grpSpPr bwMode="auto">
          <a:xfrm rot="5400000">
            <a:off x="1694523" y="493145"/>
            <a:ext cx="1814163" cy="3860806"/>
            <a:chOff x="1295400" y="2735298"/>
            <a:chExt cx="1753450" cy="1851566"/>
          </a:xfrm>
        </p:grpSpPr>
        <p:grpSp>
          <p:nvGrpSpPr>
            <p:cNvPr id="4" name="Group 6">
              <a:extLst>
                <a:ext uri="{FF2B5EF4-FFF2-40B4-BE49-F238E27FC236}">
                  <a16:creationId xmlns:a16="http://schemas.microsoft.com/office/drawing/2014/main" id="{DA750B60-4F51-725E-724B-99FB088E52DD}"/>
                </a:ext>
              </a:extLst>
            </p:cNvPr>
            <p:cNvGrpSpPr>
              <a:grpSpLocks/>
            </p:cNvGrpSpPr>
            <p:nvPr/>
          </p:nvGrpSpPr>
          <p:grpSpPr bwMode="auto">
            <a:xfrm>
              <a:off x="1295400" y="2786058"/>
              <a:ext cx="1753450" cy="1751017"/>
              <a:chOff x="1823" y="2371"/>
              <a:chExt cx="1801" cy="1801"/>
            </a:xfrm>
          </p:grpSpPr>
          <p:sp>
            <p:nvSpPr>
              <p:cNvPr id="6" name="Oval 5">
                <a:extLst>
                  <a:ext uri="{FF2B5EF4-FFF2-40B4-BE49-F238E27FC236}">
                    <a16:creationId xmlns:a16="http://schemas.microsoft.com/office/drawing/2014/main" id="{0A723C33-A350-F2EE-8DBC-79538D6E370F}"/>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7" name="Oval 6">
                <a:extLst>
                  <a:ext uri="{FF2B5EF4-FFF2-40B4-BE49-F238E27FC236}">
                    <a16:creationId xmlns:a16="http://schemas.microsoft.com/office/drawing/2014/main" id="{0298E77B-D2B2-EB86-9749-4591F816F2B7}"/>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12949B34-54E2-0022-398C-E0FDB789DC72}"/>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Hoạt động</a:t>
              </a:r>
            </a:p>
            <a:p>
              <a:pPr algn="ctr"/>
              <a:r>
                <a:rPr lang="en-US" altLang="zh-CN" sz="3500" b="1">
                  <a:solidFill>
                    <a:srgbClr val="FF0000"/>
                  </a:solidFill>
                  <a:latin typeface="Cambria" pitchFamily="18" charset="0"/>
                  <a:ea typeface="微软雅黑" pitchFamily="34" charset="-122"/>
                  <a:cs typeface="Times New Roman" pitchFamily="18" charset="0"/>
                </a:rPr>
                <a:t>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8" name="Rounded Rectangle 17">
            <a:extLst>
              <a:ext uri="{FF2B5EF4-FFF2-40B4-BE49-F238E27FC236}">
                <a16:creationId xmlns:a16="http://schemas.microsoft.com/office/drawing/2014/main" id="{F55D48E6-CAA5-393A-7500-7714972F2C13}"/>
              </a:ext>
            </a:extLst>
          </p:cNvPr>
          <p:cNvSpPr/>
          <p:nvPr/>
        </p:nvSpPr>
        <p:spPr>
          <a:xfrm>
            <a:off x="5121661" y="2034454"/>
            <a:ext cx="6625705" cy="310650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i="1">
                <a:solidFill>
                  <a:srgbClr val="002060"/>
                </a:solidFill>
                <a:latin typeface="Cambria" pitchFamily="18" charset="0"/>
              </a:rPr>
              <a:t>Quan sát 3 hình ảnh ở SGK trang 63 và xác định những biểu hiện của tính chuyên nghiệp/ chưa chuyên nghiệp và đảm bảo an toàn/ chưa an toàn và sức khoẻ nghề nghiệp trong công việc ở hình ảnh cụ thể</a:t>
            </a:r>
            <a:r>
              <a:rPr lang="en-US" sz="2500" b="1" i="1">
                <a:solidFill>
                  <a:srgbClr val="002060"/>
                </a:solidFill>
                <a:latin typeface="Cambria" pitchFamily="18" charset="0"/>
              </a:rPr>
              <a:t> và thống kê theo bảng sau:</a:t>
            </a:r>
            <a:endParaRPr lang="en-US" sz="2500" b="1" i="1" dirty="0">
              <a:solidFill>
                <a:srgbClr val="002060"/>
              </a:solidFill>
              <a:latin typeface="Cambria" pitchFamily="18" charset="0"/>
              <a:cs typeface="Times New Roman" pitchFamily="18" charset="0"/>
            </a:endParaRPr>
          </a:p>
        </p:txBody>
      </p:sp>
      <p:sp>
        <p:nvSpPr>
          <p:cNvPr id="9" name="Rounded Rectangle 16">
            <a:extLst>
              <a:ext uri="{FF2B5EF4-FFF2-40B4-BE49-F238E27FC236}">
                <a16:creationId xmlns:a16="http://schemas.microsoft.com/office/drawing/2014/main" id="{51228083-34F4-B127-BBC4-7F272D06CB43}"/>
              </a:ext>
            </a:extLst>
          </p:cNvPr>
          <p:cNvSpPr/>
          <p:nvPr/>
        </p:nvSpPr>
        <p:spPr>
          <a:xfrm>
            <a:off x="6696544" y="1546087"/>
            <a:ext cx="3579517" cy="561438"/>
          </a:xfrm>
          <a:prstGeom prst="roundRect">
            <a:avLst>
              <a:gd name="adj" fmla="val 30702"/>
            </a:avLst>
          </a:prstGeom>
          <a:solidFill>
            <a:schemeClr val="accent3">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Cambria" pitchFamily="18" charset="0"/>
                <a:cs typeface="Times New Roman" pitchFamily="18" charset="0"/>
              </a:rPr>
              <a:t>Nhiệm vụ</a:t>
            </a:r>
          </a:p>
        </p:txBody>
      </p:sp>
      <p:pic>
        <p:nvPicPr>
          <p:cNvPr id="10" name="Picture 9">
            <a:extLst>
              <a:ext uri="{FF2B5EF4-FFF2-40B4-BE49-F238E27FC236}">
                <a16:creationId xmlns:a16="http://schemas.microsoft.com/office/drawing/2014/main" id="{D66EC67B-CC55-81F6-8E83-5FA6C9126CC4}"/>
              </a:ext>
            </a:extLst>
          </p:cNvPr>
          <p:cNvPicPr>
            <a:picLocks noChangeAspect="1"/>
          </p:cNvPicPr>
          <p:nvPr/>
        </p:nvPicPr>
        <p:blipFill rotWithShape="1">
          <a:blip r:embed="rId3">
            <a:extLst>
              <a:ext uri="{28A0092B-C50C-407E-A947-70E740481C1C}">
                <a14:useLocalDpi xmlns:a14="http://schemas.microsoft.com/office/drawing/2010/main" val="0"/>
              </a:ext>
            </a:extLst>
          </a:blip>
          <a:srcRect t="26257" b="-438"/>
          <a:stretch/>
        </p:blipFill>
        <p:spPr>
          <a:xfrm>
            <a:off x="444634" y="3684309"/>
            <a:ext cx="4675269" cy="2452331"/>
          </a:xfrm>
          <a:prstGeom prst="rect">
            <a:avLst/>
          </a:prstGeom>
        </p:spPr>
      </p:pic>
    </p:spTree>
    <p:extLst>
      <p:ext uri="{BB962C8B-B14F-4D97-AF65-F5344CB8AC3E}">
        <p14:creationId xmlns:p14="http://schemas.microsoft.com/office/powerpoint/2010/main" val="28831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2AB0E0-2C8E-F88D-7EB4-3B84CC612E34}"/>
              </a:ext>
            </a:extLst>
          </p:cNvPr>
          <p:cNvPicPr>
            <a:picLocks noChangeAspect="1"/>
          </p:cNvPicPr>
          <p:nvPr/>
        </p:nvPicPr>
        <p:blipFill>
          <a:blip r:embed="rId3"/>
          <a:stretch>
            <a:fillRect/>
          </a:stretch>
        </p:blipFill>
        <p:spPr>
          <a:xfrm>
            <a:off x="496252" y="888364"/>
            <a:ext cx="11428400" cy="3856356"/>
          </a:xfrm>
          <a:prstGeom prst="rect">
            <a:avLst/>
          </a:prstGeom>
        </p:spPr>
      </p:pic>
    </p:spTree>
    <p:extLst>
      <p:ext uri="{BB962C8B-B14F-4D97-AF65-F5344CB8AC3E}">
        <p14:creationId xmlns:p14="http://schemas.microsoft.com/office/powerpoint/2010/main" val="118567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6BE3E2-935A-60B2-2C4A-83717E253721}"/>
              </a:ext>
            </a:extLst>
          </p:cNvPr>
          <p:cNvPicPr>
            <a:picLocks noChangeAspect="1"/>
          </p:cNvPicPr>
          <p:nvPr/>
        </p:nvPicPr>
        <p:blipFill>
          <a:blip r:embed="rId3"/>
          <a:stretch>
            <a:fillRect/>
          </a:stretch>
        </p:blipFill>
        <p:spPr>
          <a:xfrm>
            <a:off x="337502" y="1740109"/>
            <a:ext cx="5273940" cy="3942080"/>
          </a:xfrm>
          <a:prstGeom prst="rect">
            <a:avLst/>
          </a:prstGeom>
        </p:spPr>
      </p:pic>
      <p:grpSp>
        <p:nvGrpSpPr>
          <p:cNvPr id="3" name="组合 36">
            <a:extLst>
              <a:ext uri="{FF2B5EF4-FFF2-40B4-BE49-F238E27FC236}">
                <a16:creationId xmlns:a16="http://schemas.microsoft.com/office/drawing/2014/main" id="{23BA2459-6132-D2AD-D9F8-3FAEA2E30587}"/>
              </a:ext>
            </a:extLst>
          </p:cNvPr>
          <p:cNvGrpSpPr>
            <a:grpSpLocks/>
          </p:cNvGrpSpPr>
          <p:nvPr/>
        </p:nvGrpSpPr>
        <p:grpSpPr bwMode="auto">
          <a:xfrm>
            <a:off x="2203429" y="619246"/>
            <a:ext cx="1542085" cy="1445469"/>
            <a:chOff x="1295400" y="2786058"/>
            <a:chExt cx="1753450" cy="1751017"/>
          </a:xfrm>
        </p:grpSpPr>
        <p:grpSp>
          <p:nvGrpSpPr>
            <p:cNvPr id="4" name="Group 6">
              <a:extLst>
                <a:ext uri="{FF2B5EF4-FFF2-40B4-BE49-F238E27FC236}">
                  <a16:creationId xmlns:a16="http://schemas.microsoft.com/office/drawing/2014/main" id="{3DA00084-7164-76A5-A6DC-A3B8B9B6BDAD}"/>
                </a:ext>
              </a:extLst>
            </p:cNvPr>
            <p:cNvGrpSpPr>
              <a:grpSpLocks/>
            </p:cNvGrpSpPr>
            <p:nvPr/>
          </p:nvGrpSpPr>
          <p:grpSpPr bwMode="auto">
            <a:xfrm>
              <a:off x="1295400" y="2786058"/>
              <a:ext cx="1753450" cy="1751017"/>
              <a:chOff x="1823" y="2371"/>
              <a:chExt cx="1801" cy="1801"/>
            </a:xfrm>
          </p:grpSpPr>
          <p:sp>
            <p:nvSpPr>
              <p:cNvPr id="6" name="Oval 7">
                <a:extLst>
                  <a:ext uri="{FF2B5EF4-FFF2-40B4-BE49-F238E27FC236}">
                    <a16:creationId xmlns:a16="http://schemas.microsoft.com/office/drawing/2014/main" id="{DBD46BAA-2DF0-756D-64FD-838448008FAA}"/>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7" name="Oval 8">
                <a:extLst>
                  <a:ext uri="{FF2B5EF4-FFF2-40B4-BE49-F238E27FC236}">
                    <a16:creationId xmlns:a16="http://schemas.microsoft.com/office/drawing/2014/main" id="{35ECE264-84B8-C072-117B-6F5543AE22FC}"/>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746E4358-CF18-8704-43C7-7808D7F98A5C}"/>
                </a:ext>
              </a:extLst>
            </p:cNvPr>
            <p:cNvSpPr txBox="1">
              <a:spLocks noChangeArrowheads="1"/>
            </p:cNvSpPr>
            <p:nvPr/>
          </p:nvSpPr>
          <p:spPr bwMode="auto">
            <a:xfrm>
              <a:off x="1422930" y="2798435"/>
              <a:ext cx="1475415" cy="1199156"/>
            </a:xfrm>
            <a:prstGeom prst="rect">
              <a:avLst/>
            </a:prstGeom>
            <a:noFill/>
            <a:ln w="9525">
              <a:noFill/>
              <a:miter lim="800000"/>
              <a:headEnd/>
              <a:tailEnd/>
            </a:ln>
          </p:spPr>
          <p:txBody>
            <a:bodyPr anchor="ctr"/>
            <a:lstStyle/>
            <a:p>
              <a:pPr algn="ctr">
                <a:lnSpc>
                  <a:spcPct val="150000"/>
                </a:lnSpc>
              </a:pPr>
              <a:r>
                <a:rPr lang="en-US" altLang="zh-CN" sz="9000" b="1">
                  <a:solidFill>
                    <a:srgbClr val="FF0000"/>
                  </a:solidFill>
                  <a:latin typeface="Times New Roman" pitchFamily="18" charset="0"/>
                  <a:ea typeface="微软雅黑" pitchFamily="34" charset="-122"/>
                  <a:cs typeface="Times New Roman" pitchFamily="18" charset="0"/>
                </a:rPr>
                <a:t>1</a:t>
              </a:r>
              <a:endParaRPr lang="zh-CN" altLang="en-US" sz="9000" b="1" dirty="0">
                <a:solidFill>
                  <a:srgbClr val="FF0000"/>
                </a:solidFill>
                <a:latin typeface="Times New Roman" pitchFamily="18" charset="0"/>
                <a:ea typeface="微软雅黑" pitchFamily="34" charset="-122"/>
                <a:cs typeface="Times New Roman" pitchFamily="18" charset="0"/>
              </a:endParaRPr>
            </a:p>
          </p:txBody>
        </p:sp>
      </p:grpSp>
      <p:sp>
        <p:nvSpPr>
          <p:cNvPr id="9" name="Rounded Rectangle 16">
            <a:extLst>
              <a:ext uri="{FF2B5EF4-FFF2-40B4-BE49-F238E27FC236}">
                <a16:creationId xmlns:a16="http://schemas.microsoft.com/office/drawing/2014/main" id="{355552A9-E273-9BD9-3717-B89D6E6BD8E0}"/>
              </a:ext>
            </a:extLst>
          </p:cNvPr>
          <p:cNvSpPr/>
          <p:nvPr/>
        </p:nvSpPr>
        <p:spPr>
          <a:xfrm>
            <a:off x="5865839" y="133037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Cambria" pitchFamily="18" charset="0"/>
              </a:rPr>
              <a:t>H</a:t>
            </a:r>
            <a:r>
              <a:rPr lang="vi-VN" sz="2600" b="1">
                <a:solidFill>
                  <a:srgbClr val="002060"/>
                </a:solidFill>
                <a:latin typeface="Cambria" pitchFamily="18" charset="0"/>
              </a:rPr>
              <a:t>ợp tác cùng nhau mỗi người một nhiệm vụ trong thực hiện công việc.</a:t>
            </a:r>
          </a:p>
        </p:txBody>
      </p:sp>
      <p:sp>
        <p:nvSpPr>
          <p:cNvPr id="10" name="AutoShape 10">
            <a:extLst>
              <a:ext uri="{FF2B5EF4-FFF2-40B4-BE49-F238E27FC236}">
                <a16:creationId xmlns:a16="http://schemas.microsoft.com/office/drawing/2014/main" id="{70D6C1A7-E5A6-49EA-D37E-23FE39F5E750}"/>
              </a:ext>
            </a:extLst>
          </p:cNvPr>
          <p:cNvSpPr>
            <a:spLocks noChangeArrowheads="1"/>
          </p:cNvSpPr>
          <p:nvPr/>
        </p:nvSpPr>
        <p:spPr bwMode="auto">
          <a:xfrm>
            <a:off x="6681796" y="81452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Chuyên nghiệp</a:t>
            </a:r>
            <a:endParaRPr lang="en-US" altLang="en-US" sz="3000" b="1" dirty="0">
              <a:solidFill>
                <a:srgbClr val="C00000"/>
              </a:solidFill>
              <a:latin typeface="Cambria" pitchFamily="18" charset="0"/>
              <a:cs typeface="Times New Roman" pitchFamily="18" charset="0"/>
            </a:endParaRPr>
          </a:p>
        </p:txBody>
      </p:sp>
      <p:sp>
        <p:nvSpPr>
          <p:cNvPr id="11" name="Rounded Rectangle 16">
            <a:extLst>
              <a:ext uri="{FF2B5EF4-FFF2-40B4-BE49-F238E27FC236}">
                <a16:creationId xmlns:a16="http://schemas.microsoft.com/office/drawing/2014/main" id="{9596A51F-99C1-01CC-7805-8F8AE438A9D0}"/>
              </a:ext>
            </a:extLst>
          </p:cNvPr>
          <p:cNvSpPr/>
          <p:nvPr/>
        </p:nvSpPr>
        <p:spPr>
          <a:xfrm>
            <a:off x="5865839" y="393133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Cambria" pitchFamily="18" charset="0"/>
              </a:rPr>
              <a:t>S</a:t>
            </a:r>
            <a:r>
              <a:rPr lang="vi-VN" sz="2600" b="1">
                <a:solidFill>
                  <a:srgbClr val="002060"/>
                </a:solidFill>
                <a:latin typeface="Cambria" pitchFamily="18" charset="0"/>
              </a:rPr>
              <a:t>ử dụng trang phục, thiết bị bảo hộ như găng tay, khẩu trang đúng, đầy đủ.</a:t>
            </a:r>
            <a:endParaRPr lang="vi-VN" sz="2600" b="1" dirty="0">
              <a:solidFill>
                <a:srgbClr val="002060"/>
              </a:solidFill>
              <a:latin typeface="Cambria" pitchFamily="18" charset="0"/>
            </a:endParaRPr>
          </a:p>
        </p:txBody>
      </p:sp>
      <p:sp>
        <p:nvSpPr>
          <p:cNvPr id="12" name="AutoShape 10">
            <a:extLst>
              <a:ext uri="{FF2B5EF4-FFF2-40B4-BE49-F238E27FC236}">
                <a16:creationId xmlns:a16="http://schemas.microsoft.com/office/drawing/2014/main" id="{EF15A899-D188-76B1-9B33-25057F5BFE0D}"/>
              </a:ext>
            </a:extLst>
          </p:cNvPr>
          <p:cNvSpPr>
            <a:spLocks noChangeArrowheads="1"/>
          </p:cNvSpPr>
          <p:nvPr/>
        </p:nvSpPr>
        <p:spPr bwMode="auto">
          <a:xfrm>
            <a:off x="6681796" y="341548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An toàn</a:t>
            </a:r>
            <a:endParaRPr lang="en-US" altLang="en-US" sz="3000" b="1" dirty="0">
              <a:solidFill>
                <a:srgbClr val="C00000"/>
              </a:solidFill>
              <a:latin typeface="Cambria" pitchFamily="18" charset="0"/>
              <a:cs typeface="Times New Roman" pitchFamily="18" charset="0"/>
            </a:endParaRPr>
          </a:p>
        </p:txBody>
      </p:sp>
    </p:spTree>
    <p:extLst>
      <p:ext uri="{BB962C8B-B14F-4D97-AF65-F5344CB8AC3E}">
        <p14:creationId xmlns:p14="http://schemas.microsoft.com/office/powerpoint/2010/main" val="17195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81AE1-8E9C-BC33-11C3-30053046435D}"/>
              </a:ext>
            </a:extLst>
          </p:cNvPr>
          <p:cNvPicPr>
            <a:picLocks noChangeAspect="1"/>
          </p:cNvPicPr>
          <p:nvPr/>
        </p:nvPicPr>
        <p:blipFill>
          <a:blip r:embed="rId3"/>
          <a:stretch>
            <a:fillRect/>
          </a:stretch>
        </p:blipFill>
        <p:spPr>
          <a:xfrm>
            <a:off x="457564" y="1770624"/>
            <a:ext cx="4925786" cy="4087143"/>
          </a:xfrm>
          <a:prstGeom prst="rect">
            <a:avLst/>
          </a:prstGeom>
        </p:spPr>
      </p:pic>
      <p:grpSp>
        <p:nvGrpSpPr>
          <p:cNvPr id="3" name="组合 36">
            <a:extLst>
              <a:ext uri="{FF2B5EF4-FFF2-40B4-BE49-F238E27FC236}">
                <a16:creationId xmlns:a16="http://schemas.microsoft.com/office/drawing/2014/main" id="{23BA2459-6132-D2AD-D9F8-3FAEA2E30587}"/>
              </a:ext>
            </a:extLst>
          </p:cNvPr>
          <p:cNvGrpSpPr>
            <a:grpSpLocks/>
          </p:cNvGrpSpPr>
          <p:nvPr/>
        </p:nvGrpSpPr>
        <p:grpSpPr bwMode="auto">
          <a:xfrm>
            <a:off x="2203429" y="619246"/>
            <a:ext cx="1542085" cy="1445469"/>
            <a:chOff x="1295400" y="2786058"/>
            <a:chExt cx="1753450" cy="1751017"/>
          </a:xfrm>
        </p:grpSpPr>
        <p:grpSp>
          <p:nvGrpSpPr>
            <p:cNvPr id="4" name="Group 6">
              <a:extLst>
                <a:ext uri="{FF2B5EF4-FFF2-40B4-BE49-F238E27FC236}">
                  <a16:creationId xmlns:a16="http://schemas.microsoft.com/office/drawing/2014/main" id="{3DA00084-7164-76A5-A6DC-A3B8B9B6BDAD}"/>
                </a:ext>
              </a:extLst>
            </p:cNvPr>
            <p:cNvGrpSpPr>
              <a:grpSpLocks/>
            </p:cNvGrpSpPr>
            <p:nvPr/>
          </p:nvGrpSpPr>
          <p:grpSpPr bwMode="auto">
            <a:xfrm>
              <a:off x="1295400" y="2786058"/>
              <a:ext cx="1753450" cy="1751017"/>
              <a:chOff x="1823" y="2371"/>
              <a:chExt cx="1801" cy="1801"/>
            </a:xfrm>
          </p:grpSpPr>
          <p:sp>
            <p:nvSpPr>
              <p:cNvPr id="6" name="Oval 7">
                <a:extLst>
                  <a:ext uri="{FF2B5EF4-FFF2-40B4-BE49-F238E27FC236}">
                    <a16:creationId xmlns:a16="http://schemas.microsoft.com/office/drawing/2014/main" id="{DBD46BAA-2DF0-756D-64FD-838448008FAA}"/>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7" name="Oval 8">
                <a:extLst>
                  <a:ext uri="{FF2B5EF4-FFF2-40B4-BE49-F238E27FC236}">
                    <a16:creationId xmlns:a16="http://schemas.microsoft.com/office/drawing/2014/main" id="{35ECE264-84B8-C072-117B-6F5543AE22FC}"/>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746E4358-CF18-8704-43C7-7808D7F98A5C}"/>
                </a:ext>
              </a:extLst>
            </p:cNvPr>
            <p:cNvSpPr txBox="1">
              <a:spLocks noChangeArrowheads="1"/>
            </p:cNvSpPr>
            <p:nvPr/>
          </p:nvSpPr>
          <p:spPr bwMode="auto">
            <a:xfrm>
              <a:off x="1422930" y="2798435"/>
              <a:ext cx="1475415" cy="1199156"/>
            </a:xfrm>
            <a:prstGeom prst="rect">
              <a:avLst/>
            </a:prstGeom>
            <a:noFill/>
            <a:ln w="9525">
              <a:noFill/>
              <a:miter lim="800000"/>
              <a:headEnd/>
              <a:tailEnd/>
            </a:ln>
          </p:spPr>
          <p:txBody>
            <a:bodyPr anchor="ctr"/>
            <a:lstStyle/>
            <a:p>
              <a:pPr algn="ctr">
                <a:lnSpc>
                  <a:spcPct val="150000"/>
                </a:lnSpc>
              </a:pPr>
              <a:r>
                <a:rPr lang="en-US" altLang="zh-CN" sz="9000" b="1">
                  <a:solidFill>
                    <a:srgbClr val="FF0000"/>
                  </a:solidFill>
                  <a:latin typeface="Times New Roman" pitchFamily="18" charset="0"/>
                  <a:ea typeface="微软雅黑" pitchFamily="34" charset="-122"/>
                  <a:cs typeface="Times New Roman" pitchFamily="18" charset="0"/>
                </a:rPr>
                <a:t>2</a:t>
              </a:r>
              <a:endParaRPr lang="zh-CN" altLang="en-US" sz="9000" b="1" dirty="0">
                <a:solidFill>
                  <a:srgbClr val="FF0000"/>
                </a:solidFill>
                <a:latin typeface="Times New Roman" pitchFamily="18" charset="0"/>
                <a:ea typeface="微软雅黑" pitchFamily="34" charset="-122"/>
                <a:cs typeface="Times New Roman" pitchFamily="18" charset="0"/>
              </a:endParaRPr>
            </a:p>
          </p:txBody>
        </p:sp>
      </p:grpSp>
      <p:sp>
        <p:nvSpPr>
          <p:cNvPr id="9" name="Rounded Rectangle 16">
            <a:extLst>
              <a:ext uri="{FF2B5EF4-FFF2-40B4-BE49-F238E27FC236}">
                <a16:creationId xmlns:a16="http://schemas.microsoft.com/office/drawing/2014/main" id="{355552A9-E273-9BD9-3717-B89D6E6BD8E0}"/>
              </a:ext>
            </a:extLst>
          </p:cNvPr>
          <p:cNvSpPr/>
          <p:nvPr/>
        </p:nvSpPr>
        <p:spPr>
          <a:xfrm>
            <a:off x="5865839" y="133037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Cambria" pitchFamily="18" charset="0"/>
              </a:rPr>
              <a:t>C</a:t>
            </a:r>
            <a:r>
              <a:rPr lang="vi-VN" sz="2600" b="1">
                <a:solidFill>
                  <a:srgbClr val="002060"/>
                </a:solidFill>
                <a:latin typeface="Cambria" pitchFamily="18" charset="0"/>
              </a:rPr>
              <a:t>hưa nghiêm túc, không tập trung làm việc</a:t>
            </a:r>
          </a:p>
        </p:txBody>
      </p:sp>
      <p:sp>
        <p:nvSpPr>
          <p:cNvPr id="10" name="AutoShape 10">
            <a:extLst>
              <a:ext uri="{FF2B5EF4-FFF2-40B4-BE49-F238E27FC236}">
                <a16:creationId xmlns:a16="http://schemas.microsoft.com/office/drawing/2014/main" id="{70D6C1A7-E5A6-49EA-D37E-23FE39F5E750}"/>
              </a:ext>
            </a:extLst>
          </p:cNvPr>
          <p:cNvSpPr>
            <a:spLocks noChangeArrowheads="1"/>
          </p:cNvSpPr>
          <p:nvPr/>
        </p:nvSpPr>
        <p:spPr bwMode="auto">
          <a:xfrm>
            <a:off x="6681796" y="81452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vi-VN" altLang="en-US" sz="3000" b="1">
                <a:solidFill>
                  <a:srgbClr val="C00000"/>
                </a:solidFill>
                <a:latin typeface="Cambria" pitchFamily="18" charset="0"/>
                <a:cs typeface="Times New Roman" pitchFamily="18" charset="0"/>
              </a:rPr>
              <a:t>Chưa chuyên nghiệp</a:t>
            </a:r>
            <a:endParaRPr lang="en-US" altLang="en-US" sz="3000" b="1" dirty="0">
              <a:solidFill>
                <a:srgbClr val="C00000"/>
              </a:solidFill>
              <a:latin typeface="Cambria" pitchFamily="18" charset="0"/>
              <a:cs typeface="Times New Roman" pitchFamily="18" charset="0"/>
            </a:endParaRPr>
          </a:p>
        </p:txBody>
      </p:sp>
      <p:sp>
        <p:nvSpPr>
          <p:cNvPr id="11" name="Rounded Rectangle 16">
            <a:extLst>
              <a:ext uri="{FF2B5EF4-FFF2-40B4-BE49-F238E27FC236}">
                <a16:creationId xmlns:a16="http://schemas.microsoft.com/office/drawing/2014/main" id="{9596A51F-99C1-01CC-7805-8F8AE438A9D0}"/>
              </a:ext>
            </a:extLst>
          </p:cNvPr>
          <p:cNvSpPr/>
          <p:nvPr/>
        </p:nvSpPr>
        <p:spPr>
          <a:xfrm>
            <a:off x="5865839" y="393133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latin typeface="Cambria" pitchFamily="18" charset="0"/>
              </a:rPr>
              <a:t>- Phòng làm việc gọn gàng</a:t>
            </a:r>
          </a:p>
          <a:p>
            <a:pPr algn="just"/>
            <a:r>
              <a:rPr lang="en-US" sz="2600" b="1">
                <a:solidFill>
                  <a:srgbClr val="002060"/>
                </a:solidFill>
                <a:latin typeface="Cambria" pitchFamily="18" charset="0"/>
              </a:rPr>
              <a:t>- Có người lao động k</a:t>
            </a:r>
            <a:r>
              <a:rPr lang="vi-VN" sz="2600" b="1">
                <a:solidFill>
                  <a:srgbClr val="002060"/>
                </a:solidFill>
                <a:latin typeface="Cambria" pitchFamily="18" charset="0"/>
              </a:rPr>
              <a:t>hông sử dụng đồng phục, khẩu trang bảo hộ khi làm việc.</a:t>
            </a:r>
          </a:p>
        </p:txBody>
      </p:sp>
      <p:sp>
        <p:nvSpPr>
          <p:cNvPr id="12" name="AutoShape 10">
            <a:extLst>
              <a:ext uri="{FF2B5EF4-FFF2-40B4-BE49-F238E27FC236}">
                <a16:creationId xmlns:a16="http://schemas.microsoft.com/office/drawing/2014/main" id="{EF15A899-D188-76B1-9B33-25057F5BFE0D}"/>
              </a:ext>
            </a:extLst>
          </p:cNvPr>
          <p:cNvSpPr>
            <a:spLocks noChangeArrowheads="1"/>
          </p:cNvSpPr>
          <p:nvPr/>
        </p:nvSpPr>
        <p:spPr bwMode="auto">
          <a:xfrm>
            <a:off x="6681796" y="341548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Tính an toàn</a:t>
            </a:r>
            <a:endParaRPr lang="en-US" altLang="en-US" sz="3000" b="1" dirty="0">
              <a:solidFill>
                <a:srgbClr val="C00000"/>
              </a:solidFill>
              <a:latin typeface="Cambria" pitchFamily="18" charset="0"/>
              <a:cs typeface="Times New Roman" pitchFamily="18" charset="0"/>
            </a:endParaRPr>
          </a:p>
        </p:txBody>
      </p:sp>
    </p:spTree>
    <p:extLst>
      <p:ext uri="{BB962C8B-B14F-4D97-AF65-F5344CB8AC3E}">
        <p14:creationId xmlns:p14="http://schemas.microsoft.com/office/powerpoint/2010/main" val="42096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C9768-F3BD-A0D7-A4E9-FAF005B14BA7}"/>
              </a:ext>
            </a:extLst>
          </p:cNvPr>
          <p:cNvPicPr>
            <a:picLocks noChangeAspect="1"/>
          </p:cNvPicPr>
          <p:nvPr/>
        </p:nvPicPr>
        <p:blipFill>
          <a:blip r:embed="rId3"/>
          <a:stretch>
            <a:fillRect/>
          </a:stretch>
        </p:blipFill>
        <p:spPr>
          <a:xfrm>
            <a:off x="457564" y="1937751"/>
            <a:ext cx="4696990" cy="3361528"/>
          </a:xfrm>
          <a:prstGeom prst="rect">
            <a:avLst/>
          </a:prstGeom>
        </p:spPr>
      </p:pic>
      <p:grpSp>
        <p:nvGrpSpPr>
          <p:cNvPr id="3" name="组合 36">
            <a:extLst>
              <a:ext uri="{FF2B5EF4-FFF2-40B4-BE49-F238E27FC236}">
                <a16:creationId xmlns:a16="http://schemas.microsoft.com/office/drawing/2014/main" id="{23BA2459-6132-D2AD-D9F8-3FAEA2E30587}"/>
              </a:ext>
            </a:extLst>
          </p:cNvPr>
          <p:cNvGrpSpPr>
            <a:grpSpLocks/>
          </p:cNvGrpSpPr>
          <p:nvPr/>
        </p:nvGrpSpPr>
        <p:grpSpPr bwMode="auto">
          <a:xfrm>
            <a:off x="2203429" y="619246"/>
            <a:ext cx="1542085" cy="1445469"/>
            <a:chOff x="1295400" y="2786058"/>
            <a:chExt cx="1753450" cy="1751017"/>
          </a:xfrm>
        </p:grpSpPr>
        <p:grpSp>
          <p:nvGrpSpPr>
            <p:cNvPr id="4" name="Group 6">
              <a:extLst>
                <a:ext uri="{FF2B5EF4-FFF2-40B4-BE49-F238E27FC236}">
                  <a16:creationId xmlns:a16="http://schemas.microsoft.com/office/drawing/2014/main" id="{3DA00084-7164-76A5-A6DC-A3B8B9B6BDAD}"/>
                </a:ext>
              </a:extLst>
            </p:cNvPr>
            <p:cNvGrpSpPr>
              <a:grpSpLocks/>
            </p:cNvGrpSpPr>
            <p:nvPr/>
          </p:nvGrpSpPr>
          <p:grpSpPr bwMode="auto">
            <a:xfrm>
              <a:off x="1295400" y="2786058"/>
              <a:ext cx="1753450" cy="1751017"/>
              <a:chOff x="1823" y="2371"/>
              <a:chExt cx="1801" cy="1801"/>
            </a:xfrm>
          </p:grpSpPr>
          <p:sp>
            <p:nvSpPr>
              <p:cNvPr id="6" name="Oval 7">
                <a:extLst>
                  <a:ext uri="{FF2B5EF4-FFF2-40B4-BE49-F238E27FC236}">
                    <a16:creationId xmlns:a16="http://schemas.microsoft.com/office/drawing/2014/main" id="{DBD46BAA-2DF0-756D-64FD-838448008FAA}"/>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7" name="Oval 8">
                <a:extLst>
                  <a:ext uri="{FF2B5EF4-FFF2-40B4-BE49-F238E27FC236}">
                    <a16:creationId xmlns:a16="http://schemas.microsoft.com/office/drawing/2014/main" id="{35ECE264-84B8-C072-117B-6F5543AE22FC}"/>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746E4358-CF18-8704-43C7-7808D7F98A5C}"/>
                </a:ext>
              </a:extLst>
            </p:cNvPr>
            <p:cNvSpPr txBox="1">
              <a:spLocks noChangeArrowheads="1"/>
            </p:cNvSpPr>
            <p:nvPr/>
          </p:nvSpPr>
          <p:spPr bwMode="auto">
            <a:xfrm>
              <a:off x="1422930" y="2798435"/>
              <a:ext cx="1475415" cy="1199156"/>
            </a:xfrm>
            <a:prstGeom prst="rect">
              <a:avLst/>
            </a:prstGeom>
            <a:noFill/>
            <a:ln w="9525">
              <a:noFill/>
              <a:miter lim="800000"/>
              <a:headEnd/>
              <a:tailEnd/>
            </a:ln>
          </p:spPr>
          <p:txBody>
            <a:bodyPr anchor="ctr"/>
            <a:lstStyle/>
            <a:p>
              <a:pPr algn="ctr">
                <a:lnSpc>
                  <a:spcPct val="150000"/>
                </a:lnSpc>
              </a:pPr>
              <a:r>
                <a:rPr lang="en-US" altLang="zh-CN" sz="9000" b="1">
                  <a:solidFill>
                    <a:srgbClr val="FF0000"/>
                  </a:solidFill>
                  <a:latin typeface="Times New Roman" pitchFamily="18" charset="0"/>
                  <a:ea typeface="微软雅黑" pitchFamily="34" charset="-122"/>
                  <a:cs typeface="Times New Roman" pitchFamily="18" charset="0"/>
                </a:rPr>
                <a:t>3</a:t>
              </a:r>
              <a:endParaRPr lang="zh-CN" altLang="en-US" sz="9000" b="1" dirty="0">
                <a:solidFill>
                  <a:srgbClr val="FF0000"/>
                </a:solidFill>
                <a:latin typeface="Times New Roman" pitchFamily="18" charset="0"/>
                <a:ea typeface="微软雅黑" pitchFamily="34" charset="-122"/>
                <a:cs typeface="Times New Roman" pitchFamily="18" charset="0"/>
              </a:endParaRPr>
            </a:p>
          </p:txBody>
        </p:sp>
      </p:grpSp>
      <p:sp>
        <p:nvSpPr>
          <p:cNvPr id="9" name="Rounded Rectangle 16">
            <a:extLst>
              <a:ext uri="{FF2B5EF4-FFF2-40B4-BE49-F238E27FC236}">
                <a16:creationId xmlns:a16="http://schemas.microsoft.com/office/drawing/2014/main" id="{355552A9-E273-9BD9-3717-B89D6E6BD8E0}"/>
              </a:ext>
            </a:extLst>
          </p:cNvPr>
          <p:cNvSpPr/>
          <p:nvPr/>
        </p:nvSpPr>
        <p:spPr>
          <a:xfrm>
            <a:off x="5865839" y="133037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Cambria" pitchFamily="18" charset="0"/>
              </a:rPr>
              <a:t>Hợp tác, nghiêm túc cùng nhau làm việc.</a:t>
            </a:r>
            <a:endParaRPr lang="vi-VN" sz="2600" b="1">
              <a:solidFill>
                <a:srgbClr val="002060"/>
              </a:solidFill>
              <a:latin typeface="Cambria" pitchFamily="18" charset="0"/>
            </a:endParaRPr>
          </a:p>
        </p:txBody>
      </p:sp>
      <p:sp>
        <p:nvSpPr>
          <p:cNvPr id="10" name="AutoShape 10">
            <a:extLst>
              <a:ext uri="{FF2B5EF4-FFF2-40B4-BE49-F238E27FC236}">
                <a16:creationId xmlns:a16="http://schemas.microsoft.com/office/drawing/2014/main" id="{70D6C1A7-E5A6-49EA-D37E-23FE39F5E750}"/>
              </a:ext>
            </a:extLst>
          </p:cNvPr>
          <p:cNvSpPr>
            <a:spLocks noChangeArrowheads="1"/>
          </p:cNvSpPr>
          <p:nvPr/>
        </p:nvSpPr>
        <p:spPr bwMode="auto">
          <a:xfrm>
            <a:off x="6681796" y="81452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Tính </a:t>
            </a:r>
            <a:r>
              <a:rPr lang="vi-VN" altLang="en-US" sz="3000" b="1">
                <a:solidFill>
                  <a:srgbClr val="C00000"/>
                </a:solidFill>
                <a:latin typeface="Cambria" pitchFamily="18" charset="0"/>
                <a:cs typeface="Times New Roman" pitchFamily="18" charset="0"/>
              </a:rPr>
              <a:t>chuyên nghiệp</a:t>
            </a:r>
            <a:endParaRPr lang="en-US" altLang="en-US" sz="3000" b="1" dirty="0">
              <a:solidFill>
                <a:srgbClr val="C00000"/>
              </a:solidFill>
              <a:latin typeface="Cambria" pitchFamily="18" charset="0"/>
              <a:cs typeface="Times New Roman" pitchFamily="18" charset="0"/>
            </a:endParaRPr>
          </a:p>
        </p:txBody>
      </p:sp>
      <p:sp>
        <p:nvSpPr>
          <p:cNvPr id="11" name="Rounded Rectangle 16">
            <a:extLst>
              <a:ext uri="{FF2B5EF4-FFF2-40B4-BE49-F238E27FC236}">
                <a16:creationId xmlns:a16="http://schemas.microsoft.com/office/drawing/2014/main" id="{9596A51F-99C1-01CC-7805-8F8AE438A9D0}"/>
              </a:ext>
            </a:extLst>
          </p:cNvPr>
          <p:cNvSpPr/>
          <p:nvPr/>
        </p:nvSpPr>
        <p:spPr>
          <a:xfrm>
            <a:off x="5865839" y="393133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a:solidFill>
                  <a:srgbClr val="002060"/>
                </a:solidFill>
                <a:latin typeface="Cambria" pitchFamily="18" charset="0"/>
              </a:rPr>
              <a:t>Chưa đảm bảo an toàn vì không sử dụng mũ bảo hiểm, dây đai bảo hiểm khi làm việc trên cao.</a:t>
            </a:r>
          </a:p>
        </p:txBody>
      </p:sp>
      <p:sp>
        <p:nvSpPr>
          <p:cNvPr id="12" name="AutoShape 10">
            <a:extLst>
              <a:ext uri="{FF2B5EF4-FFF2-40B4-BE49-F238E27FC236}">
                <a16:creationId xmlns:a16="http://schemas.microsoft.com/office/drawing/2014/main" id="{EF15A899-D188-76B1-9B33-25057F5BFE0D}"/>
              </a:ext>
            </a:extLst>
          </p:cNvPr>
          <p:cNvSpPr>
            <a:spLocks noChangeArrowheads="1"/>
          </p:cNvSpPr>
          <p:nvPr/>
        </p:nvSpPr>
        <p:spPr bwMode="auto">
          <a:xfrm>
            <a:off x="6681796" y="341548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Tính an toàn</a:t>
            </a:r>
            <a:endParaRPr lang="en-US" altLang="en-US" sz="3000" b="1" dirty="0">
              <a:solidFill>
                <a:srgbClr val="C00000"/>
              </a:solidFill>
              <a:latin typeface="Cambria" pitchFamily="18" charset="0"/>
              <a:cs typeface="Times New Roman" pitchFamily="18" charset="0"/>
            </a:endParaRPr>
          </a:p>
        </p:txBody>
      </p:sp>
    </p:spTree>
    <p:extLst>
      <p:ext uri="{BB962C8B-B14F-4D97-AF65-F5344CB8AC3E}">
        <p14:creationId xmlns:p14="http://schemas.microsoft.com/office/powerpoint/2010/main" val="137846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65889-135B-B7CE-66C8-649DEC4C9124}"/>
              </a:ext>
            </a:extLst>
          </p:cNvPr>
          <p:cNvPicPr>
            <a:picLocks noChangeAspect="1"/>
          </p:cNvPicPr>
          <p:nvPr/>
        </p:nvPicPr>
        <p:blipFill>
          <a:blip r:embed="rId3"/>
          <a:stretch>
            <a:fillRect/>
          </a:stretch>
        </p:blipFill>
        <p:spPr>
          <a:xfrm>
            <a:off x="559369" y="2053695"/>
            <a:ext cx="4829348" cy="32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36">
            <a:extLst>
              <a:ext uri="{FF2B5EF4-FFF2-40B4-BE49-F238E27FC236}">
                <a16:creationId xmlns:a16="http://schemas.microsoft.com/office/drawing/2014/main" id="{23BA2459-6132-D2AD-D9F8-3FAEA2E30587}"/>
              </a:ext>
            </a:extLst>
          </p:cNvPr>
          <p:cNvGrpSpPr>
            <a:grpSpLocks/>
          </p:cNvGrpSpPr>
          <p:nvPr/>
        </p:nvGrpSpPr>
        <p:grpSpPr bwMode="auto">
          <a:xfrm>
            <a:off x="2203429" y="619246"/>
            <a:ext cx="1542085" cy="1445469"/>
            <a:chOff x="1295400" y="2786058"/>
            <a:chExt cx="1753450" cy="1751017"/>
          </a:xfrm>
        </p:grpSpPr>
        <p:grpSp>
          <p:nvGrpSpPr>
            <p:cNvPr id="4" name="Group 6">
              <a:extLst>
                <a:ext uri="{FF2B5EF4-FFF2-40B4-BE49-F238E27FC236}">
                  <a16:creationId xmlns:a16="http://schemas.microsoft.com/office/drawing/2014/main" id="{3DA00084-7164-76A5-A6DC-A3B8B9B6BDAD}"/>
                </a:ext>
              </a:extLst>
            </p:cNvPr>
            <p:cNvGrpSpPr>
              <a:grpSpLocks/>
            </p:cNvGrpSpPr>
            <p:nvPr/>
          </p:nvGrpSpPr>
          <p:grpSpPr bwMode="auto">
            <a:xfrm>
              <a:off x="1295400" y="2786058"/>
              <a:ext cx="1753450" cy="1751017"/>
              <a:chOff x="1823" y="2371"/>
              <a:chExt cx="1801" cy="1801"/>
            </a:xfrm>
          </p:grpSpPr>
          <p:sp>
            <p:nvSpPr>
              <p:cNvPr id="6" name="Oval 7">
                <a:extLst>
                  <a:ext uri="{FF2B5EF4-FFF2-40B4-BE49-F238E27FC236}">
                    <a16:creationId xmlns:a16="http://schemas.microsoft.com/office/drawing/2014/main" id="{DBD46BAA-2DF0-756D-64FD-838448008FAA}"/>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7" name="Oval 8">
                <a:extLst>
                  <a:ext uri="{FF2B5EF4-FFF2-40B4-BE49-F238E27FC236}">
                    <a16:creationId xmlns:a16="http://schemas.microsoft.com/office/drawing/2014/main" id="{35ECE264-84B8-C072-117B-6F5543AE22FC}"/>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746E4358-CF18-8704-43C7-7808D7F98A5C}"/>
                </a:ext>
              </a:extLst>
            </p:cNvPr>
            <p:cNvSpPr txBox="1">
              <a:spLocks noChangeArrowheads="1"/>
            </p:cNvSpPr>
            <p:nvPr/>
          </p:nvSpPr>
          <p:spPr bwMode="auto">
            <a:xfrm>
              <a:off x="1422930" y="2798435"/>
              <a:ext cx="1475415" cy="1199156"/>
            </a:xfrm>
            <a:prstGeom prst="rect">
              <a:avLst/>
            </a:prstGeom>
            <a:noFill/>
            <a:ln w="9525">
              <a:noFill/>
              <a:miter lim="800000"/>
              <a:headEnd/>
              <a:tailEnd/>
            </a:ln>
          </p:spPr>
          <p:txBody>
            <a:bodyPr anchor="ctr"/>
            <a:lstStyle/>
            <a:p>
              <a:pPr algn="ctr">
                <a:lnSpc>
                  <a:spcPct val="150000"/>
                </a:lnSpc>
              </a:pPr>
              <a:r>
                <a:rPr lang="en-US" altLang="zh-CN" sz="9000" b="1">
                  <a:solidFill>
                    <a:srgbClr val="FF0000"/>
                  </a:solidFill>
                  <a:latin typeface="Times New Roman" pitchFamily="18" charset="0"/>
                  <a:ea typeface="微软雅黑" pitchFamily="34" charset="-122"/>
                  <a:cs typeface="Times New Roman" pitchFamily="18" charset="0"/>
                </a:rPr>
                <a:t>4</a:t>
              </a:r>
              <a:endParaRPr lang="zh-CN" altLang="en-US" sz="9000" b="1" dirty="0">
                <a:solidFill>
                  <a:srgbClr val="FF0000"/>
                </a:solidFill>
                <a:latin typeface="Times New Roman" pitchFamily="18" charset="0"/>
                <a:ea typeface="微软雅黑" pitchFamily="34" charset="-122"/>
                <a:cs typeface="Times New Roman" pitchFamily="18" charset="0"/>
              </a:endParaRPr>
            </a:p>
          </p:txBody>
        </p:sp>
      </p:grpSp>
      <p:sp>
        <p:nvSpPr>
          <p:cNvPr id="9" name="Rounded Rectangle 16">
            <a:extLst>
              <a:ext uri="{FF2B5EF4-FFF2-40B4-BE49-F238E27FC236}">
                <a16:creationId xmlns:a16="http://schemas.microsoft.com/office/drawing/2014/main" id="{355552A9-E273-9BD9-3717-B89D6E6BD8E0}"/>
              </a:ext>
            </a:extLst>
          </p:cNvPr>
          <p:cNvSpPr/>
          <p:nvPr/>
        </p:nvSpPr>
        <p:spPr>
          <a:xfrm>
            <a:off x="5865839" y="133037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Cambria" pitchFamily="18" charset="0"/>
              </a:rPr>
              <a:t>Thực hiện đúng kĩ năng nghiệp vụ</a:t>
            </a:r>
            <a:endParaRPr lang="vi-VN" sz="2600" b="1">
              <a:solidFill>
                <a:srgbClr val="002060"/>
              </a:solidFill>
              <a:latin typeface="Cambria" pitchFamily="18" charset="0"/>
            </a:endParaRPr>
          </a:p>
        </p:txBody>
      </p:sp>
      <p:sp>
        <p:nvSpPr>
          <p:cNvPr id="10" name="AutoShape 10">
            <a:extLst>
              <a:ext uri="{FF2B5EF4-FFF2-40B4-BE49-F238E27FC236}">
                <a16:creationId xmlns:a16="http://schemas.microsoft.com/office/drawing/2014/main" id="{70D6C1A7-E5A6-49EA-D37E-23FE39F5E750}"/>
              </a:ext>
            </a:extLst>
          </p:cNvPr>
          <p:cNvSpPr>
            <a:spLocks noChangeArrowheads="1"/>
          </p:cNvSpPr>
          <p:nvPr/>
        </p:nvSpPr>
        <p:spPr bwMode="auto">
          <a:xfrm>
            <a:off x="6681796" y="81452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Tính </a:t>
            </a:r>
            <a:r>
              <a:rPr lang="vi-VN" altLang="en-US" sz="3000" b="1">
                <a:solidFill>
                  <a:srgbClr val="C00000"/>
                </a:solidFill>
                <a:latin typeface="Cambria" pitchFamily="18" charset="0"/>
                <a:cs typeface="Times New Roman" pitchFamily="18" charset="0"/>
              </a:rPr>
              <a:t>chuyên nghiệp</a:t>
            </a:r>
            <a:endParaRPr lang="en-US" altLang="en-US" sz="3000" b="1" dirty="0">
              <a:solidFill>
                <a:srgbClr val="C00000"/>
              </a:solidFill>
              <a:latin typeface="Cambria" pitchFamily="18" charset="0"/>
              <a:cs typeface="Times New Roman" pitchFamily="18" charset="0"/>
            </a:endParaRPr>
          </a:p>
        </p:txBody>
      </p:sp>
      <p:sp>
        <p:nvSpPr>
          <p:cNvPr id="11" name="Rounded Rectangle 16">
            <a:extLst>
              <a:ext uri="{FF2B5EF4-FFF2-40B4-BE49-F238E27FC236}">
                <a16:creationId xmlns:a16="http://schemas.microsoft.com/office/drawing/2014/main" id="{9596A51F-99C1-01CC-7805-8F8AE438A9D0}"/>
              </a:ext>
            </a:extLst>
          </p:cNvPr>
          <p:cNvSpPr/>
          <p:nvPr/>
        </p:nvSpPr>
        <p:spPr>
          <a:xfrm>
            <a:off x="5865839" y="3931334"/>
            <a:ext cx="5868597" cy="17605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latin typeface="Cambria" pitchFamily="18" charset="0"/>
              </a:rPr>
              <a:t>Đ</a:t>
            </a:r>
            <a:r>
              <a:rPr lang="vi-VN" sz="2600" b="1">
                <a:solidFill>
                  <a:srgbClr val="002060"/>
                </a:solidFill>
                <a:latin typeface="Cambria" pitchFamily="18" charset="0"/>
              </a:rPr>
              <a:t>ảm bảo mang đủ thiết bị chuyên dụng đối với yêu cầu của nghề.</a:t>
            </a:r>
          </a:p>
        </p:txBody>
      </p:sp>
      <p:sp>
        <p:nvSpPr>
          <p:cNvPr id="12" name="AutoShape 10">
            <a:extLst>
              <a:ext uri="{FF2B5EF4-FFF2-40B4-BE49-F238E27FC236}">
                <a16:creationId xmlns:a16="http://schemas.microsoft.com/office/drawing/2014/main" id="{EF15A899-D188-76B1-9B33-25057F5BFE0D}"/>
              </a:ext>
            </a:extLst>
          </p:cNvPr>
          <p:cNvSpPr>
            <a:spLocks noChangeArrowheads="1"/>
          </p:cNvSpPr>
          <p:nvPr/>
        </p:nvSpPr>
        <p:spPr bwMode="auto">
          <a:xfrm>
            <a:off x="6681796" y="3415482"/>
            <a:ext cx="4254960" cy="568325"/>
          </a:xfrm>
          <a:prstGeom prst="roundRect">
            <a:avLst>
              <a:gd name="adj" fmla="val 42181"/>
            </a:avLst>
          </a:prstGeom>
          <a:solidFill>
            <a:srgbClr val="FFFFFF"/>
          </a:solidFill>
          <a:ln w="19050" cap="rnd">
            <a:solidFill>
              <a:schemeClr val="accent1">
                <a:lumMod val="75000"/>
              </a:schemeClr>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b="1">
                <a:solidFill>
                  <a:srgbClr val="C00000"/>
                </a:solidFill>
                <a:latin typeface="Cambria" pitchFamily="18" charset="0"/>
                <a:cs typeface="Times New Roman" pitchFamily="18" charset="0"/>
              </a:rPr>
              <a:t>Tính an toàn</a:t>
            </a:r>
            <a:endParaRPr lang="en-US" altLang="en-US" sz="3000" b="1" dirty="0">
              <a:solidFill>
                <a:srgbClr val="C00000"/>
              </a:solidFill>
              <a:latin typeface="Cambria" pitchFamily="18" charset="0"/>
              <a:cs typeface="Times New Roman" pitchFamily="18" charset="0"/>
            </a:endParaRPr>
          </a:p>
        </p:txBody>
      </p:sp>
    </p:spTree>
    <p:extLst>
      <p:ext uri="{BB962C8B-B14F-4D97-AF65-F5344CB8AC3E}">
        <p14:creationId xmlns:p14="http://schemas.microsoft.com/office/powerpoint/2010/main" val="16974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51818" y="1325511"/>
            <a:ext cx="5360425" cy="1631216"/>
          </a:xfrm>
          <a:prstGeom prst="rect">
            <a:avLst/>
          </a:prstGeom>
          <a:noFill/>
        </p:spPr>
        <p:txBody>
          <a:bodyPr wrap="square" rtlCol="0">
            <a:spAutoFit/>
          </a:bodyPr>
          <a:lstStyle/>
          <a:p>
            <a:pPr algn="ctr"/>
            <a:r>
              <a:rPr lang="en-US" sz="5000" b="1">
                <a:solidFill>
                  <a:srgbClr val="FF0000"/>
                </a:solidFill>
                <a:latin typeface="Times New Roman" pitchFamily="18" charset="0"/>
                <a:cs typeface="Times New Roman" pitchFamily="18" charset="0"/>
                <a:sym typeface="Nixie One"/>
              </a:rPr>
              <a:t>HOẠT ĐỘNG </a:t>
            </a:r>
          </a:p>
          <a:p>
            <a:pPr algn="ctr"/>
            <a:r>
              <a:rPr lang="en-US" sz="5000" b="1">
                <a:solidFill>
                  <a:srgbClr val="FF0000"/>
                </a:solidFill>
                <a:latin typeface="Times New Roman" pitchFamily="18" charset="0"/>
                <a:cs typeface="Times New Roman" pitchFamily="18" charset="0"/>
                <a:sym typeface="Nixie One"/>
              </a:rPr>
              <a:t>KHỞI ĐỘNG</a:t>
            </a:r>
            <a:endParaRPr lang="vi-VN" sz="5000" b="1" dirty="0">
              <a:solidFill>
                <a:srgbClr val="C00000"/>
              </a:solidFill>
              <a:latin typeface="Times New Roman" pitchFamily="18" charset="0"/>
              <a:ea typeface="Nixie One"/>
              <a:cs typeface="Times New Roman" pitchFamily="18" charset="0"/>
              <a:sym typeface="Nixie One"/>
            </a:endParaRPr>
          </a:p>
        </p:txBody>
      </p:sp>
      <p:pic>
        <p:nvPicPr>
          <p:cNvPr id="10" name="Picture 9" descr="A person dancing with his hand over his face&#10;&#10;Description automatically generated">
            <a:extLst>
              <a:ext uri="{FF2B5EF4-FFF2-40B4-BE49-F238E27FC236}">
                <a16:creationId xmlns:a16="http://schemas.microsoft.com/office/drawing/2014/main" id="{E5FA471B-2A0A-D110-C135-1AB9CF0C5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542" y="3075822"/>
            <a:ext cx="3632631" cy="2724473"/>
          </a:xfrm>
          <a:prstGeom prst="rect">
            <a:avLst/>
          </a:prstGeom>
        </p:spPr>
      </p:pic>
    </p:spTree>
    <p:extLst>
      <p:ext uri="{BB962C8B-B14F-4D97-AF65-F5344CB8AC3E}">
        <p14:creationId xmlns:p14="http://schemas.microsoft.com/office/powerpoint/2010/main" val="83478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7" name="Rounded Rectangle 6"/>
          <p:cNvSpPr/>
          <p:nvPr/>
        </p:nvSpPr>
        <p:spPr>
          <a:xfrm>
            <a:off x="437745" y="734599"/>
            <a:ext cx="2200192" cy="538880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 name="TextBox 1"/>
          <p:cNvSpPr txBox="1"/>
          <p:nvPr/>
        </p:nvSpPr>
        <p:spPr>
          <a:xfrm>
            <a:off x="382330" y="537101"/>
            <a:ext cx="2311021" cy="4122924"/>
          </a:xfrm>
          <a:prstGeom prst="rect">
            <a:avLst/>
          </a:prstGeom>
          <a:noFill/>
        </p:spPr>
        <p:txBody>
          <a:bodyPr wrap="square" rtlCol="0">
            <a:spAutoFit/>
          </a:bodyPr>
          <a:lstStyle/>
          <a:p>
            <a:pPr algn="ctr">
              <a:lnSpc>
                <a:spcPct val="150000"/>
              </a:lnSpc>
            </a:pPr>
            <a:r>
              <a:rPr lang="en-US" sz="4500" b="1">
                <a:solidFill>
                  <a:srgbClr val="FF0000"/>
                </a:solidFill>
                <a:latin typeface="Times New Roman" pitchFamily="18" charset="0"/>
                <a:cs typeface="Times New Roman" pitchFamily="18" charset="0"/>
                <a:sym typeface="Nixie One"/>
              </a:rPr>
              <a:t>VẤN ĐÁP NHANH</a:t>
            </a:r>
          </a:p>
          <a:p>
            <a:pPr algn="ctr">
              <a:lnSpc>
                <a:spcPct val="150000"/>
              </a:lnSpc>
            </a:pPr>
            <a:r>
              <a:rPr lang="en-US" sz="4500" b="1">
                <a:solidFill>
                  <a:srgbClr val="FF0000"/>
                </a:solidFill>
                <a:latin typeface="Times New Roman" pitchFamily="18" charset="0"/>
                <a:ea typeface="Nixie One"/>
                <a:cs typeface="Times New Roman" pitchFamily="18" charset="0"/>
                <a:sym typeface="Nixie One"/>
              </a:rPr>
              <a:t>60S</a:t>
            </a:r>
          </a:p>
        </p:txBody>
      </p:sp>
      <p:sp>
        <p:nvSpPr>
          <p:cNvPr id="3" name="Rectangle 2"/>
          <p:cNvSpPr/>
          <p:nvPr/>
        </p:nvSpPr>
        <p:spPr>
          <a:xfrm>
            <a:off x="3002507" y="1306982"/>
            <a:ext cx="8488909" cy="6664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3000" b="1" i="1">
                <a:solidFill>
                  <a:srgbClr val="002060"/>
                </a:solidFill>
                <a:latin typeface="Times New Roman" pitchFamily="18" charset="0"/>
                <a:cs typeface="Times New Roman" pitchFamily="18" charset="0"/>
              </a:rPr>
              <a:t>Kể tên các xu hướng nghề nghiệp hiện nay.</a:t>
            </a:r>
          </a:p>
        </p:txBody>
      </p:sp>
      <p:sp>
        <p:nvSpPr>
          <p:cNvPr id="4" name="Rectangle 3"/>
          <p:cNvSpPr/>
          <p:nvPr/>
        </p:nvSpPr>
        <p:spPr>
          <a:xfrm>
            <a:off x="3002504" y="3210453"/>
            <a:ext cx="8116212" cy="6664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3000" b="1" i="1">
                <a:solidFill>
                  <a:srgbClr val="002060"/>
                </a:solidFill>
                <a:latin typeface="Times New Roman" pitchFamily="18" charset="0"/>
                <a:cs typeface="Times New Roman" pitchFamily="18" charset="0"/>
              </a:rPr>
              <a:t>Các nghề nghiệp có triển vọng phát triển đòi hỏi những yêu cầu nào về phẩm chất, năng lực ở người lao động?</a:t>
            </a:r>
          </a:p>
        </p:txBody>
      </p:sp>
      <p:sp>
        <p:nvSpPr>
          <p:cNvPr id="6" name="Rectangle 5"/>
          <p:cNvSpPr/>
          <p:nvPr/>
        </p:nvSpPr>
        <p:spPr>
          <a:xfrm>
            <a:off x="3002503" y="4780691"/>
            <a:ext cx="8488909" cy="6664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3000" b="1" i="1">
                <a:solidFill>
                  <a:srgbClr val="002060"/>
                </a:solidFill>
                <a:latin typeface="Times New Roman" pitchFamily="18" charset="0"/>
                <a:cs typeface="Times New Roman" pitchFamily="18" charset="0"/>
              </a:rPr>
              <a:t>Bản tin thị trường lao động có vai trò gì?</a:t>
            </a:r>
          </a:p>
        </p:txBody>
      </p:sp>
      <p:pic>
        <p:nvPicPr>
          <p:cNvPr id="9" name="Picture 8" descr="A yellow lightning bolt with black border&#10;&#10;Description automatically generated">
            <a:extLst>
              <a:ext uri="{FF2B5EF4-FFF2-40B4-BE49-F238E27FC236}">
                <a16:creationId xmlns:a16="http://schemas.microsoft.com/office/drawing/2014/main" id="{7F383C81-E3C7-EFE3-339B-EB21D3F05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84" y="4386484"/>
            <a:ext cx="1692612" cy="1934414"/>
          </a:xfrm>
          <a:prstGeom prst="rect">
            <a:avLst/>
          </a:prstGeom>
        </p:spPr>
      </p:pic>
    </p:spTree>
    <p:extLst>
      <p:ext uri="{BB962C8B-B14F-4D97-AF65-F5344CB8AC3E}">
        <p14:creationId xmlns:p14="http://schemas.microsoft.com/office/powerpoint/2010/main" val="35394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descr="Close-up of a bridge with wires">
            <a:extLst>
              <a:ext uri="{FF2B5EF4-FFF2-40B4-BE49-F238E27FC236}">
                <a16:creationId xmlns:a16="http://schemas.microsoft.com/office/drawing/2014/main" id="{E461669C-A7BA-D639-22CB-B5FBBE698B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 r="20"/>
          <a:stretch/>
        </p:blipFill>
        <p:spPr>
          <a:noFill/>
        </p:spPr>
      </p:pic>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5761216" y="2001657"/>
            <a:ext cx="6301082" cy="1753221"/>
          </a:xfrm>
          <a:noFill/>
        </p:spPr>
        <p:txBody>
          <a:bodyPr anchor="t">
            <a:noAutofit/>
          </a:bodyPr>
          <a:lstStyle/>
          <a:p>
            <a:pPr algn="just"/>
            <a:r>
              <a:rPr lang="vi-VN" sz="2500">
                <a:latin typeface="Cambria" panose="02040503050406030204" pitchFamily="18" charset="0"/>
                <a:ea typeface="Cambria" panose="02040503050406030204" pitchFamily="18" charset="0"/>
              </a:rPr>
              <a:t>Tìm hiểu, phân tích các thông tin liên quan đến xu hướng phát triển nghề nghiệp, thị trường lao động là hoạt động mà HS ở xã hội hiện đại cần thực hiện. </a:t>
            </a:r>
            <a:endParaRPr lang="en-US" sz="2500" dirty="0">
              <a:latin typeface="Cambria" panose="02040503050406030204" pitchFamily="18" charset="0"/>
              <a:ea typeface="Cambria" panose="02040503050406030204" pitchFamily="18" charset="0"/>
            </a:endParaRPr>
          </a:p>
        </p:txBody>
      </p:sp>
      <p:sp>
        <p:nvSpPr>
          <p:cNvPr id="6" name="Content Placeholder 2">
            <a:extLst>
              <a:ext uri="{FF2B5EF4-FFF2-40B4-BE49-F238E27FC236}">
                <a16:creationId xmlns:a16="http://schemas.microsoft.com/office/drawing/2014/main" id="{BF3AD334-1577-45E6-9FB4-DAC924F528FF}"/>
              </a:ext>
            </a:extLst>
          </p:cNvPr>
          <p:cNvSpPr txBox="1">
            <a:spLocks/>
          </p:cNvSpPr>
          <p:nvPr/>
        </p:nvSpPr>
        <p:spPr>
          <a:xfrm>
            <a:off x="4730886" y="4098601"/>
            <a:ext cx="7029855" cy="1753221"/>
          </a:xfrm>
          <a:prstGeom prst="rect">
            <a:avLst/>
          </a:prstGeom>
          <a:noFill/>
        </p:spPr>
        <p:txBody>
          <a:bodyPr vert="horz" lIns="91440" tIns="45720" rIns="91440" bIns="45720" rtlCol="0" anchor="t" anchorCtr="0">
            <a:no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SzPct val="8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SzPct val="80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SzPct val="80000"/>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2500">
                <a:latin typeface="Cambria" panose="02040503050406030204" pitchFamily="18" charset="0"/>
                <a:ea typeface="Cambria" panose="02040503050406030204" pitchFamily="18" charset="0"/>
              </a:rPr>
              <a:t>Những hoạt động này không chỉ bổ sung kiến thức cho HS mà còn thúc đẩy HS chủ động chuẩn bị và rèn luyện các kĩ năng, năng lực để thích ứng, đáp ứng với các yêu cầu của cuộc sống hiện đại.</a:t>
            </a:r>
            <a:endParaRPr lang="en-US" sz="2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0802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3" r="13"/>
          <a:stretch/>
        </p:blipFill>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1393372" y="982436"/>
            <a:ext cx="9326509" cy="4893128"/>
          </a:xfrm>
        </p:spPr>
        <p:txBody>
          <a:bodyPr/>
          <a:lstStyle/>
          <a:p>
            <a:pPr>
              <a:lnSpc>
                <a:spcPct val="150000"/>
              </a:lnSpc>
            </a:pPr>
            <a:r>
              <a:rPr lang="vi-VN" sz="2800">
                <a:latin typeface="Cambria" panose="02040503050406030204" pitchFamily="18" charset="0"/>
                <a:ea typeface="Cambria" panose="02040503050406030204" pitchFamily="18" charset="0"/>
              </a:rPr>
              <a:t>Cùng với sự phát triển của xã hội và thời đại, </a:t>
            </a:r>
            <a:br>
              <a:rPr lang="en-US"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xu hướng nghề nghiệp và thị trường lao động cũng </a:t>
            </a:r>
            <a:br>
              <a:rPr lang="en-US"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thay đổi. Tìm hiểu, phân tích và học tập, rèn luyện để thích ứng với xu hướng nghề nghiệp và thị trường </a:t>
            </a:r>
            <a:br>
              <a:rPr lang="en-US"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lao động là hoạt động mà người học ở xã hội </a:t>
            </a:r>
            <a:br>
              <a:rPr lang="en-US"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hiện đại cần thực hiện.</a:t>
            </a:r>
            <a:endParaRPr lang="en-US" sz="2800" dirty="0">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931376F-59AF-F711-409F-69FBE46A0A83}"/>
              </a:ext>
              <a:ext uri="{C183D7F6-B498-43B3-948B-1728B52AA6E4}">
                <adec:decorative xmlns:adec="http://schemas.microsoft.com/office/drawing/2017/decorative" val="1"/>
              </a:ext>
            </a:extLst>
          </p:cNvPr>
          <p:cNvSpPr/>
          <p:nvPr/>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6656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1</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1074508"/>
            <a:ext cx="3914149" cy="4708981"/>
          </a:xfrm>
          <a:prstGeom prst="rect">
            <a:avLst/>
          </a:prstGeom>
          <a:noFill/>
        </p:spPr>
        <p:txBody>
          <a:bodyPr wrap="square" rtlCol="0">
            <a:spAutoFit/>
          </a:bodyPr>
          <a:lstStyle/>
          <a:p>
            <a:pPr algn="ctr"/>
            <a:r>
              <a:rPr lang="vi-VN" sz="5000" b="1">
                <a:solidFill>
                  <a:srgbClr val="1F0ABC"/>
                </a:solidFill>
                <a:latin typeface="Times New Roman" pitchFamily="18" charset="0"/>
                <a:cs typeface="Times New Roman" pitchFamily="18" charset="0"/>
                <a:sym typeface="Nixie One"/>
              </a:rPr>
              <a:t>Tìm hiểu các xu hướng phát triển nghề nghiệp trong xã hội hiện đại</a:t>
            </a:r>
            <a:endParaRPr lang="vi-VN" sz="5000" b="1" dirty="0">
              <a:solidFill>
                <a:srgbClr val="1F0ABC"/>
              </a:solidFill>
              <a:latin typeface="Times New Roman" pitchFamily="18" charset="0"/>
              <a:ea typeface="Nixie One"/>
              <a:cs typeface="Times New Roman" pitchFamily="18" charset="0"/>
              <a:sym typeface="Nixi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Chia sẻ hiểu biết của em về các căn cứ xác định xu hướng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phát triển nghề nghiệp trong xã hội hiện đại.</a:t>
              </a:r>
              <a:endParaRPr lang="en-US" sz="2500" b="1" dirty="0">
                <a:solidFill>
                  <a:schemeClr val="bg1"/>
                </a:solidFill>
                <a:latin typeface="Cambria" pitchFamily="18" charset="0"/>
                <a:cs typeface="Arial" panose="020B0604020202020204" pitchFamily="34" charset="0"/>
              </a:endParaRPr>
            </a:p>
          </p:txBody>
        </p:sp>
      </p:grpSp>
      <p:sp>
        <p:nvSpPr>
          <p:cNvPr id="2" name="Rounded Rectangle 17">
            <a:extLst>
              <a:ext uri="{FF2B5EF4-FFF2-40B4-BE49-F238E27FC236}">
                <a16:creationId xmlns:a16="http://schemas.microsoft.com/office/drawing/2014/main" id="{C0B3C7F0-AF59-9B55-D6A0-F5D68B2C7D39}"/>
              </a:ext>
            </a:extLst>
          </p:cNvPr>
          <p:cNvSpPr/>
          <p:nvPr/>
        </p:nvSpPr>
        <p:spPr>
          <a:xfrm>
            <a:off x="630525" y="1562800"/>
            <a:ext cx="5465475" cy="369013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E6392F2-742C-9BAB-C0F6-6AC597B024C9}"/>
              </a:ext>
            </a:extLst>
          </p:cNvPr>
          <p:cNvSpPr txBox="1"/>
          <p:nvPr/>
        </p:nvSpPr>
        <p:spPr>
          <a:xfrm>
            <a:off x="830527" y="1853596"/>
            <a:ext cx="5065469" cy="3108543"/>
          </a:xfrm>
          <a:prstGeom prst="rect">
            <a:avLst/>
          </a:prstGeom>
          <a:noFill/>
        </p:spPr>
        <p:txBody>
          <a:bodyPr wrap="square" rtlCol="0">
            <a:spAutoFit/>
          </a:bodyPr>
          <a:lstStyle/>
          <a:p>
            <a:pPr lvl="0" algn="just"/>
            <a:r>
              <a:rPr lang="vi-VN" sz="2800" b="1">
                <a:solidFill>
                  <a:schemeClr val="tx1">
                    <a:lumMod val="95000"/>
                    <a:lumOff val="5000"/>
                  </a:schemeClr>
                </a:solidFill>
                <a:latin typeface="Times New Roman" pitchFamily="18" charset="0"/>
                <a:cs typeface="Times New Roman" pitchFamily="18" charset="0"/>
              </a:rPr>
              <a:t>Xu hướng nghề nghiệp/ xu hướng phát triển nghề nghiệp là khả năng mở rộng, phát triển một nghề nào đó ở hiện tại và tương lai, có cơ hội cho nhiều người làm việc và được nhiều người lựa chọn.</a:t>
            </a:r>
            <a:endParaRPr lang="vi-VN" sz="2800" b="1" dirty="0">
              <a:solidFill>
                <a:schemeClr val="tx1">
                  <a:lumMod val="95000"/>
                  <a:lumOff val="5000"/>
                </a:schemeClr>
              </a:solidFill>
              <a:latin typeface="Times New Roman" pitchFamily="18" charset="0"/>
              <a:ea typeface="Nixie One"/>
              <a:cs typeface="Times New Roman" pitchFamily="18" charset="0"/>
              <a:sym typeface="Nixie One"/>
            </a:endParaRPr>
          </a:p>
        </p:txBody>
      </p:sp>
      <p:pic>
        <p:nvPicPr>
          <p:cNvPr id="2050" name="Picture 2">
            <a:extLst>
              <a:ext uri="{FF2B5EF4-FFF2-40B4-BE49-F238E27FC236}">
                <a16:creationId xmlns:a16="http://schemas.microsoft.com/office/drawing/2014/main" id="{5F554763-B18C-0645-062D-B756A99D2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56" y="1562800"/>
            <a:ext cx="5369673" cy="311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A03BC0B-854F-7A1B-9B8D-18028E88ADDB}"/>
              </a:ext>
            </a:extLst>
          </p:cNvPr>
          <p:cNvGrpSpPr/>
          <p:nvPr/>
        </p:nvGrpSpPr>
        <p:grpSpPr>
          <a:xfrm>
            <a:off x="718194" y="29027"/>
            <a:ext cx="11103442" cy="895582"/>
            <a:chOff x="5194249" y="84187"/>
            <a:chExt cx="6606271" cy="1492761"/>
          </a:xfrm>
          <a:solidFill>
            <a:schemeClr val="bg2"/>
          </a:solidFill>
        </p:grpSpPr>
        <p:sp>
          <p:nvSpPr>
            <p:cNvPr id="16" name="Round Same Side Corner Rectangle 11">
              <a:extLst>
                <a:ext uri="{FF2B5EF4-FFF2-40B4-BE49-F238E27FC236}">
                  <a16:creationId xmlns:a16="http://schemas.microsoft.com/office/drawing/2014/main" id="{14A6A6D3-0AE1-A5C2-A781-174738B3CAAC}"/>
                </a:ext>
              </a:extLst>
            </p:cNvPr>
            <p:cNvSpPr/>
            <p:nvPr/>
          </p:nvSpPr>
          <p:spPr>
            <a:xfrm flipV="1">
              <a:off x="5250528" y="84187"/>
              <a:ext cx="6493713" cy="149276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1DB3E993-271F-4AEA-00C8-AE8B066BA10E}"/>
                </a:ext>
              </a:extLst>
            </p:cNvPr>
            <p:cNvSpPr txBox="1"/>
            <p:nvPr/>
          </p:nvSpPr>
          <p:spPr>
            <a:xfrm>
              <a:off x="5194249" y="84187"/>
              <a:ext cx="6606271"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Chia sẻ hiểu biết của em về các căn cứ xác định xu hướng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phát triển nghề nghiệp trong xã hội hiện đại.</a:t>
              </a:r>
              <a:endParaRPr lang="en-US" sz="2500" b="1" dirty="0">
                <a:solidFill>
                  <a:schemeClr val="bg1"/>
                </a:solidFill>
                <a:latin typeface="Cambria"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1D4400A2-9101-127A-8B0E-9A334B22BAC8}"/>
              </a:ext>
            </a:extLst>
          </p:cNvPr>
          <p:cNvPicPr>
            <a:picLocks noChangeAspect="1"/>
          </p:cNvPicPr>
          <p:nvPr/>
        </p:nvPicPr>
        <p:blipFill rotWithShape="1">
          <a:blip r:embed="rId3">
            <a:extLst>
              <a:ext uri="{28A0092B-C50C-407E-A947-70E740481C1C}">
                <a14:useLocalDpi xmlns:a14="http://schemas.microsoft.com/office/drawing/2010/main" val="0"/>
              </a:ext>
            </a:extLst>
          </a:blip>
          <a:srcRect l="4051"/>
          <a:stretch/>
        </p:blipFill>
        <p:spPr>
          <a:xfrm>
            <a:off x="408562" y="2801011"/>
            <a:ext cx="3589507" cy="3154523"/>
          </a:xfrm>
          <a:prstGeom prst="rect">
            <a:avLst/>
          </a:prstGeom>
        </p:spPr>
      </p:pic>
      <p:grpSp>
        <p:nvGrpSpPr>
          <p:cNvPr id="5" name="组合 36">
            <a:extLst>
              <a:ext uri="{FF2B5EF4-FFF2-40B4-BE49-F238E27FC236}">
                <a16:creationId xmlns:a16="http://schemas.microsoft.com/office/drawing/2014/main" id="{6B596BBE-E3B9-261C-9778-9E877C6EF185}"/>
              </a:ext>
            </a:extLst>
          </p:cNvPr>
          <p:cNvGrpSpPr>
            <a:grpSpLocks/>
          </p:cNvGrpSpPr>
          <p:nvPr/>
        </p:nvGrpSpPr>
        <p:grpSpPr bwMode="auto">
          <a:xfrm rot="5400000">
            <a:off x="2067854" y="-673473"/>
            <a:ext cx="1313482" cy="5050973"/>
            <a:chOff x="1295400" y="2735298"/>
            <a:chExt cx="1753450" cy="1851566"/>
          </a:xfrm>
        </p:grpSpPr>
        <p:grpSp>
          <p:nvGrpSpPr>
            <p:cNvPr id="6" name="Group 6">
              <a:extLst>
                <a:ext uri="{FF2B5EF4-FFF2-40B4-BE49-F238E27FC236}">
                  <a16:creationId xmlns:a16="http://schemas.microsoft.com/office/drawing/2014/main" id="{C2B65517-3ACC-D0F6-85EB-F181FB866684}"/>
                </a:ext>
              </a:extLst>
            </p:cNvPr>
            <p:cNvGrpSpPr>
              <a:grpSpLocks/>
            </p:cNvGrpSpPr>
            <p:nvPr/>
          </p:nvGrpSpPr>
          <p:grpSpPr bwMode="auto">
            <a:xfrm>
              <a:off x="1295400" y="2786058"/>
              <a:ext cx="1753450" cy="1751017"/>
              <a:chOff x="1823" y="2371"/>
              <a:chExt cx="1801" cy="1801"/>
            </a:xfrm>
          </p:grpSpPr>
          <p:sp>
            <p:nvSpPr>
              <p:cNvPr id="8" name="Oval 7">
                <a:extLst>
                  <a:ext uri="{FF2B5EF4-FFF2-40B4-BE49-F238E27FC236}">
                    <a16:creationId xmlns:a16="http://schemas.microsoft.com/office/drawing/2014/main" id="{DFDBE7AC-638B-4A89-B767-55300E20DDC7}"/>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9" name="Oval 8">
                <a:extLst>
                  <a:ext uri="{FF2B5EF4-FFF2-40B4-BE49-F238E27FC236}">
                    <a16:creationId xmlns:a16="http://schemas.microsoft.com/office/drawing/2014/main" id="{1FBFA778-7176-A9CD-EFCD-223F6E71FA0D}"/>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7" name="Text Box 9">
              <a:extLst>
                <a:ext uri="{FF2B5EF4-FFF2-40B4-BE49-F238E27FC236}">
                  <a16:creationId xmlns:a16="http://schemas.microsoft.com/office/drawing/2014/main" id="{C0D8EC90-F6DD-BC0C-A035-BF97B0F1624D}"/>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nhóm đôi</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10" name="Rectangle 9">
            <a:extLst>
              <a:ext uri="{FF2B5EF4-FFF2-40B4-BE49-F238E27FC236}">
                <a16:creationId xmlns:a16="http://schemas.microsoft.com/office/drawing/2014/main" id="{BED8C6A7-9C1E-57E6-A860-1D769A681960}"/>
              </a:ext>
            </a:extLst>
          </p:cNvPr>
          <p:cNvSpPr/>
          <p:nvPr/>
        </p:nvSpPr>
        <p:spPr>
          <a:xfrm>
            <a:off x="5678589" y="1095660"/>
            <a:ext cx="5773640" cy="152667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ea typeface="SimSun" pitchFamily="2" charset="-122"/>
              <a:cs typeface="Times New Roman" pitchFamily="18" charset="0"/>
            </a:endParaRPr>
          </a:p>
        </p:txBody>
      </p:sp>
      <p:sp>
        <p:nvSpPr>
          <p:cNvPr id="11" name="Diamond 10">
            <a:extLst>
              <a:ext uri="{FF2B5EF4-FFF2-40B4-BE49-F238E27FC236}">
                <a16:creationId xmlns:a16="http://schemas.microsoft.com/office/drawing/2014/main" id="{2BAE6E11-08EC-11C1-D432-F904804A560B}"/>
              </a:ext>
            </a:extLst>
          </p:cNvPr>
          <p:cNvSpPr/>
          <p:nvPr/>
        </p:nvSpPr>
        <p:spPr>
          <a:xfrm>
            <a:off x="5139759" y="1095659"/>
            <a:ext cx="1077660" cy="1526671"/>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Cambria" pitchFamily="18" charset="0"/>
              <a:cs typeface="Times New Roman" pitchFamily="18" charset="0"/>
            </a:endParaRPr>
          </a:p>
        </p:txBody>
      </p:sp>
      <p:sp>
        <p:nvSpPr>
          <p:cNvPr id="13" name="Rectangle 12">
            <a:extLst>
              <a:ext uri="{FF2B5EF4-FFF2-40B4-BE49-F238E27FC236}">
                <a16:creationId xmlns:a16="http://schemas.microsoft.com/office/drawing/2014/main" id="{BE79EFB2-097C-E9AF-F790-934EDE90B313}"/>
              </a:ext>
            </a:extLst>
          </p:cNvPr>
          <p:cNvSpPr/>
          <p:nvPr/>
        </p:nvSpPr>
        <p:spPr>
          <a:xfrm>
            <a:off x="6368598" y="1171927"/>
            <a:ext cx="4938485" cy="1292662"/>
          </a:xfrm>
          <a:prstGeom prst="rect">
            <a:avLst/>
          </a:prstGeom>
        </p:spPr>
        <p:txBody>
          <a:bodyPr wrap="square">
            <a:spAutoFit/>
          </a:bodyPr>
          <a:lstStyle/>
          <a:p>
            <a:pPr algn="ctr"/>
            <a:r>
              <a:rPr lang="vi-VN" sz="2600" b="1">
                <a:solidFill>
                  <a:srgbClr val="002060"/>
                </a:solidFill>
                <a:latin typeface="Cambria" pitchFamily="18" charset="0"/>
                <a:ea typeface="SimSun" pitchFamily="2" charset="-122"/>
                <a:cs typeface="Calibri" pitchFamily="34" charset="0"/>
              </a:rPr>
              <a:t>Có những căn cứ nào để xác định xu hướng phát triển nghề nghiệp trong xã hội hiện đại?</a:t>
            </a:r>
            <a:endParaRPr lang="en-US" sz="2600" b="1" i="1" dirty="0">
              <a:solidFill>
                <a:srgbClr val="002060"/>
              </a:solidFill>
              <a:latin typeface="Cambria" pitchFamily="18" charset="0"/>
              <a:ea typeface="SimSun" pitchFamily="2" charset="-122"/>
              <a:cs typeface="Calibri" pitchFamily="34" charset="0"/>
            </a:endParaRPr>
          </a:p>
        </p:txBody>
      </p:sp>
      <p:sp>
        <p:nvSpPr>
          <p:cNvPr id="21" name="Rectangle 20">
            <a:extLst>
              <a:ext uri="{FF2B5EF4-FFF2-40B4-BE49-F238E27FC236}">
                <a16:creationId xmlns:a16="http://schemas.microsoft.com/office/drawing/2014/main" id="{5ED75C75-7AC7-D06B-0370-E96637C267DF}"/>
              </a:ext>
            </a:extLst>
          </p:cNvPr>
          <p:cNvSpPr/>
          <p:nvPr/>
        </p:nvSpPr>
        <p:spPr>
          <a:xfrm>
            <a:off x="4345408" y="2827247"/>
            <a:ext cx="7381638" cy="85947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200" b="1">
                <a:solidFill>
                  <a:schemeClr val="tx1">
                    <a:lumMod val="95000"/>
                    <a:lumOff val="5000"/>
                  </a:schemeClr>
                </a:solidFill>
                <a:latin typeface="Times New Roman" pitchFamily="18" charset="0"/>
                <a:cs typeface="Times New Roman" pitchFamily="18" charset="0"/>
              </a:rPr>
              <a:t>Dựa vào nguồn thông tin nào để biết được những xu hướng phát triển nghề nghiệp trong xã hội hiện đại? </a:t>
            </a:r>
            <a:endParaRPr lang="vi-VN" sz="2200" b="1" dirty="0">
              <a:solidFill>
                <a:schemeClr val="tx1">
                  <a:lumMod val="95000"/>
                  <a:lumOff val="5000"/>
                </a:schemeClr>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AF42E15A-757E-C913-D04D-680740946313}"/>
              </a:ext>
            </a:extLst>
          </p:cNvPr>
          <p:cNvSpPr/>
          <p:nvPr/>
        </p:nvSpPr>
        <p:spPr>
          <a:xfrm>
            <a:off x="4345410" y="3774705"/>
            <a:ext cx="7381638" cy="85947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200" b="1">
                <a:solidFill>
                  <a:schemeClr val="tx1">
                    <a:lumMod val="95000"/>
                    <a:lumOff val="5000"/>
                  </a:schemeClr>
                </a:solidFill>
                <a:latin typeface="Times New Roman" pitchFamily="18" charset="0"/>
                <a:cs typeface="Times New Roman" pitchFamily="18" charset="0"/>
              </a:rPr>
              <a:t>Liệt kê một nghề cụ thể được xem là xu hướng nghề hiện nay.</a:t>
            </a:r>
            <a:endParaRPr lang="vi-VN" sz="2200" b="1" dirty="0">
              <a:solidFill>
                <a:schemeClr val="tx1">
                  <a:lumMod val="95000"/>
                  <a:lumOff val="5000"/>
                </a:schemeClr>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969C33CB-AFE3-076E-FB34-D7AF4008C62E}"/>
              </a:ext>
            </a:extLst>
          </p:cNvPr>
          <p:cNvSpPr/>
          <p:nvPr/>
        </p:nvSpPr>
        <p:spPr>
          <a:xfrm>
            <a:off x="4345409" y="4663793"/>
            <a:ext cx="7381638" cy="85947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200" b="1">
                <a:solidFill>
                  <a:schemeClr val="tx1">
                    <a:lumMod val="95000"/>
                    <a:lumOff val="5000"/>
                  </a:schemeClr>
                </a:solidFill>
                <a:latin typeface="Times New Roman" pitchFamily="18" charset="0"/>
                <a:cs typeface="Times New Roman" pitchFamily="18" charset="0"/>
              </a:rPr>
              <a:t>Làm thế nào em có được thông tin đó? </a:t>
            </a:r>
          </a:p>
        </p:txBody>
      </p:sp>
      <p:sp>
        <p:nvSpPr>
          <p:cNvPr id="24" name="Rectangle 23">
            <a:extLst>
              <a:ext uri="{FF2B5EF4-FFF2-40B4-BE49-F238E27FC236}">
                <a16:creationId xmlns:a16="http://schemas.microsoft.com/office/drawing/2014/main" id="{3DEFA07A-0970-B29A-EE4A-17CE29DD048A}"/>
              </a:ext>
            </a:extLst>
          </p:cNvPr>
          <p:cNvSpPr/>
          <p:nvPr/>
        </p:nvSpPr>
        <p:spPr>
          <a:xfrm>
            <a:off x="4345408" y="5591796"/>
            <a:ext cx="7381638" cy="85947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200" b="1">
                <a:solidFill>
                  <a:schemeClr val="tx1">
                    <a:lumMod val="95000"/>
                    <a:lumOff val="5000"/>
                  </a:schemeClr>
                </a:solidFill>
                <a:latin typeface="Times New Roman" pitchFamily="18" charset="0"/>
                <a:cs typeface="Times New Roman" pitchFamily="18" charset="0"/>
              </a:rPr>
              <a:t>Nguồn thông tin đó có tin cậy được không?</a:t>
            </a:r>
          </a:p>
        </p:txBody>
      </p:sp>
    </p:spTree>
    <p:extLst>
      <p:ext uri="{BB962C8B-B14F-4D97-AF65-F5344CB8AC3E}">
        <p14:creationId xmlns:p14="http://schemas.microsoft.com/office/powerpoint/2010/main" val="399960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3.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4.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7024</TotalTime>
  <Words>1580</Words>
  <Application>Microsoft Office PowerPoint</Application>
  <PresentationFormat>Màn hình rộng</PresentationFormat>
  <Paragraphs>134</Paragraphs>
  <Slides>29</Slides>
  <Notes>4</Notes>
  <HiddenSlides>0</HiddenSlides>
  <MMClips>0</MMClips>
  <ScaleCrop>false</ScaleCrop>
  <HeadingPairs>
    <vt:vector size="6" baseType="variant">
      <vt:variant>
        <vt:lpstr>Phông được Dùng</vt:lpstr>
      </vt:variant>
      <vt:variant>
        <vt:i4>13</vt:i4>
      </vt:variant>
      <vt:variant>
        <vt:lpstr>Chủ đề</vt:lpstr>
      </vt:variant>
      <vt:variant>
        <vt:i4>5</vt:i4>
      </vt:variant>
      <vt:variant>
        <vt:lpstr>Tiêu đề Bản chiếu</vt:lpstr>
      </vt:variant>
      <vt:variant>
        <vt:i4>29</vt:i4>
      </vt:variant>
    </vt:vector>
  </HeadingPairs>
  <TitlesOfParts>
    <vt:vector size="47" baseType="lpstr">
      <vt:lpstr>Calibri</vt:lpstr>
      <vt:lpstr>Calibri Light</vt:lpstr>
      <vt:lpstr>Walbaum Display Light</vt:lpstr>
      <vt:lpstr>Meiryo</vt:lpstr>
      <vt:lpstr>Quire Sans Pro Light</vt:lpstr>
      <vt:lpstr>Corbel</vt:lpstr>
      <vt:lpstr>Cambria</vt:lpstr>
      <vt:lpstr>Tisa Offc Serif Pro</vt:lpstr>
      <vt:lpstr>Univers Condensed Light</vt:lpstr>
      <vt:lpstr>Arial</vt:lpstr>
      <vt:lpstr>Noto Sans</vt:lpstr>
      <vt:lpstr>Wingdings</vt:lpstr>
      <vt:lpstr>Times New Roman</vt:lpstr>
      <vt:lpstr>1_Office Theme</vt:lpstr>
      <vt:lpstr>Custom</vt:lpstr>
      <vt:lpstr>AngleLinesVTI</vt:lpstr>
      <vt:lpstr>SketchLinesVTI</vt:lpstr>
      <vt:lpstr>Office 主题</vt:lpstr>
      <vt:lpstr>XU HƯỚNG PHÁT TRIỂN NGHỀ NGHIỆP VÀ THỊ TRƯỜNG LAO ĐỘNG</vt:lpstr>
      <vt:lpstr>Bản trình bày PowerPoint</vt:lpstr>
      <vt:lpstr>Bản trình bày PowerPoint</vt:lpstr>
      <vt:lpstr>Bản trình bày PowerPoint</vt:lpstr>
      <vt:lpstr>Bản trình bày PowerPoint</vt:lpstr>
      <vt:lpstr>Cùng với sự phát triển của xã hội và thời đại,  xu hướng nghề nghiệp và thị trường lao động cũng  thay đổi. Tìm hiểu, phân tích và học tập, rèn luyện để thích ứng với xu hướng nghề nghiệp và thị trường  lao động là hoạt động mà người học ở xã hội  hiện đại cần thực hiện.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603</cp:revision>
  <dcterms:created xsi:type="dcterms:W3CDTF">2018-05-10T00:06:18Z</dcterms:created>
  <dcterms:modified xsi:type="dcterms:W3CDTF">2025-02-14T11:05:53Z</dcterms:modified>
</cp:coreProperties>
</file>